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sldIdLst>
    <p:sldId id="256" r:id="rId5"/>
    <p:sldId id="257" r:id="rId6"/>
    <p:sldId id="284" r:id="rId7"/>
    <p:sldId id="288" r:id="rId8"/>
    <p:sldId id="261" r:id="rId9"/>
    <p:sldId id="262" r:id="rId10"/>
    <p:sldId id="279" r:id="rId11"/>
    <p:sldId id="263" r:id="rId12"/>
    <p:sldId id="258" r:id="rId13"/>
    <p:sldId id="259" r:id="rId14"/>
    <p:sldId id="6572" r:id="rId15"/>
    <p:sldId id="2147377080" r:id="rId16"/>
    <p:sldId id="2147377083" r:id="rId17"/>
    <p:sldId id="265" r:id="rId18"/>
    <p:sldId id="266" r:id="rId19"/>
    <p:sldId id="267" r:id="rId20"/>
    <p:sldId id="289" r:id="rId21"/>
    <p:sldId id="268" r:id="rId22"/>
    <p:sldId id="2147377076" r:id="rId23"/>
    <p:sldId id="2147377077" r:id="rId24"/>
    <p:sldId id="2147377078" r:id="rId25"/>
    <p:sldId id="2147377079" r:id="rId26"/>
    <p:sldId id="290" r:id="rId27"/>
    <p:sldId id="283" r:id="rId28"/>
    <p:sldId id="286" r:id="rId29"/>
    <p:sldId id="287" r:id="rId30"/>
    <p:sldId id="27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08813D-64EB-941C-0125-06283E1D5273}" name="Conlin, Carolyn (NIH/NINDS) [C]" initials="C[" userId="S::conlincl@nih.gov::63ccaf0c-80fa-44ce-b634-d61077947321" providerId="AD"/>
  <p188:author id="{6E01BBBC-C343-FFE4-7C50-F2501C808E1D}" name="Bova, Giulia (NIH/NINDS) [E]" initials="B[" userId="S::bovagm@nih.gov::bbaa1895-b0e1-4621-885c-4c05304883b3" providerId="AD"/>
  <p188:author id="{51FE82F2-A71C-BFFC-70A7-C920E2056E2D}" name="Wandner, Laura (NIH/NINDS) [E]" initials="W[" userId="S::wandnerld@nih.gov::55c8313e-f644-4e1f-83ed-54e09df40de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BAC8"/>
    <a:srgbClr val="3B689B"/>
    <a:srgbClr val="3F6B9D"/>
    <a:srgbClr val="7F98B6"/>
    <a:srgbClr val="112E51"/>
    <a:srgbClr val="F5F5F5"/>
    <a:srgbClr val="6B8A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99D4BF-551C-48B2-8073-AD84F24A681C}" v="2" dt="2025-02-19T15:58:32.1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109" autoAdjust="0"/>
  </p:normalViewPr>
  <p:slideViewPr>
    <p:cSldViewPr snapToGrid="0">
      <p:cViewPr varScale="1">
        <p:scale>
          <a:sx n="47" d="100"/>
          <a:sy n="47" d="100"/>
        </p:scale>
        <p:origin x="139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va, Giulia (NIH/NINDS) [E]" userId="bbaa1895-b0e1-4621-885c-4c05304883b3" providerId="ADAL" clId="{2D35A2DB-4B99-49DD-8085-DDDEA6A41C9F}"/>
    <pc:docChg chg="modSld">
      <pc:chgData name="Bova, Giulia (NIH/NINDS) [E]" userId="bbaa1895-b0e1-4621-885c-4c05304883b3" providerId="ADAL" clId="{2D35A2DB-4B99-49DD-8085-DDDEA6A41C9F}" dt="2025-01-31T21:48:43.001" v="8" actId="20577"/>
      <pc:docMkLst>
        <pc:docMk/>
      </pc:docMkLst>
      <pc:sldChg chg="modSp mod">
        <pc:chgData name="Bova, Giulia (NIH/NINDS) [E]" userId="bbaa1895-b0e1-4621-885c-4c05304883b3" providerId="ADAL" clId="{2D35A2DB-4B99-49DD-8085-DDDEA6A41C9F}" dt="2025-01-31T21:48:43.001" v="8" actId="20577"/>
        <pc:sldMkLst>
          <pc:docMk/>
          <pc:sldMk cId="410723886" sldId="265"/>
        </pc:sldMkLst>
        <pc:spChg chg="mod">
          <ac:chgData name="Bova, Giulia (NIH/NINDS) [E]" userId="bbaa1895-b0e1-4621-885c-4c05304883b3" providerId="ADAL" clId="{2D35A2DB-4B99-49DD-8085-DDDEA6A41C9F}" dt="2025-01-31T21:48:43.001" v="8" actId="20577"/>
          <ac:spMkLst>
            <pc:docMk/>
            <pc:sldMk cId="410723886" sldId="265"/>
            <ac:spMk id="4" creationId="{559ED7E2-AFAB-D249-F9F0-7803B07C2ACD}"/>
          </ac:spMkLst>
        </pc:spChg>
      </pc:sldChg>
    </pc:docChg>
  </pc:docChgLst>
  <pc:docChgLst>
    <pc:chgData name="Conlin, Carolyn (NIH/NINDS) [C]" userId="S::conlincl@nih.gov::63ccaf0c-80fa-44ce-b634-d61077947321" providerId="AD" clId="Web-{BBB61601-DF31-EB8A-2DE1-96357EAF6E56}"/>
    <pc:docChg chg="addSld delSld modSld">
      <pc:chgData name="Conlin, Carolyn (NIH/NINDS) [C]" userId="S::conlincl@nih.gov::63ccaf0c-80fa-44ce-b634-d61077947321" providerId="AD" clId="Web-{BBB61601-DF31-EB8A-2DE1-96357EAF6E56}" dt="2025-01-31T17:18:48.527" v="331"/>
      <pc:docMkLst>
        <pc:docMk/>
      </pc:docMkLst>
      <pc:sldChg chg="del">
        <pc:chgData name="Conlin, Carolyn (NIH/NINDS) [C]" userId="S::conlincl@nih.gov::63ccaf0c-80fa-44ce-b634-d61077947321" providerId="AD" clId="Web-{BBB61601-DF31-EB8A-2DE1-96357EAF6E56}" dt="2025-01-31T17:16:03.711" v="290"/>
        <pc:sldMkLst>
          <pc:docMk/>
          <pc:sldMk cId="1657587615" sldId="260"/>
        </pc:sldMkLst>
      </pc:sldChg>
      <pc:sldChg chg="modSp">
        <pc:chgData name="Conlin, Carolyn (NIH/NINDS) [C]" userId="S::conlincl@nih.gov::63ccaf0c-80fa-44ce-b634-d61077947321" providerId="AD" clId="Web-{BBB61601-DF31-EB8A-2DE1-96357EAF6E56}" dt="2025-01-31T17:18:23.229" v="329" actId="20577"/>
        <pc:sldMkLst>
          <pc:docMk/>
          <pc:sldMk cId="410723886" sldId="265"/>
        </pc:sldMkLst>
        <pc:spChg chg="mod">
          <ac:chgData name="Conlin, Carolyn (NIH/NINDS) [C]" userId="S::conlincl@nih.gov::63ccaf0c-80fa-44ce-b634-d61077947321" providerId="AD" clId="Web-{BBB61601-DF31-EB8A-2DE1-96357EAF6E56}" dt="2025-01-31T17:18:23.229" v="329" actId="20577"/>
          <ac:spMkLst>
            <pc:docMk/>
            <pc:sldMk cId="410723886" sldId="265"/>
            <ac:spMk id="4" creationId="{559ED7E2-AFAB-D249-F9F0-7803B07C2ACD}"/>
          </ac:spMkLst>
        </pc:spChg>
      </pc:sldChg>
      <pc:sldChg chg="modSp add mod setBg">
        <pc:chgData name="Conlin, Carolyn (NIH/NINDS) [C]" userId="S::conlincl@nih.gov::63ccaf0c-80fa-44ce-b634-d61077947321" providerId="AD" clId="Web-{BBB61601-DF31-EB8A-2DE1-96357EAF6E56}" dt="2025-01-31T17:18:43.089" v="330"/>
        <pc:sldMkLst>
          <pc:docMk/>
          <pc:sldMk cId="3048433161" sldId="2147377080"/>
        </pc:sldMkLst>
        <pc:spChg chg="mod">
          <ac:chgData name="Conlin, Carolyn (NIH/NINDS) [C]" userId="S::conlincl@nih.gov::63ccaf0c-80fa-44ce-b634-d61077947321" providerId="AD" clId="Web-{BBB61601-DF31-EB8A-2DE1-96357EAF6E56}" dt="2025-01-31T17:15:44.616" v="288" actId="20577"/>
          <ac:spMkLst>
            <pc:docMk/>
            <pc:sldMk cId="3048433161" sldId="2147377080"/>
            <ac:spMk id="7" creationId="{86EB92BC-A8F9-B8BE-46D1-5059C2D42D09}"/>
          </ac:spMkLst>
        </pc:spChg>
        <pc:spChg chg="mod">
          <ac:chgData name="Conlin, Carolyn (NIH/NINDS) [C]" userId="S::conlincl@nih.gov::63ccaf0c-80fa-44ce-b634-d61077947321" providerId="AD" clId="Web-{BBB61601-DF31-EB8A-2DE1-96357EAF6E56}" dt="2025-01-31T17:12:39.612" v="255" actId="20577"/>
          <ac:spMkLst>
            <pc:docMk/>
            <pc:sldMk cId="3048433161" sldId="2147377080"/>
            <ac:spMk id="8" creationId="{E5FF4B48-B8A2-F9AB-D183-8AABACED2419}"/>
          </ac:spMkLst>
        </pc:spChg>
        <pc:spChg chg="mod">
          <ac:chgData name="Conlin, Carolyn (NIH/NINDS) [C]" userId="S::conlincl@nih.gov::63ccaf0c-80fa-44ce-b634-d61077947321" providerId="AD" clId="Web-{BBB61601-DF31-EB8A-2DE1-96357EAF6E56}" dt="2025-01-31T17:12:05.737" v="253" actId="1076"/>
          <ac:spMkLst>
            <pc:docMk/>
            <pc:sldMk cId="3048433161" sldId="2147377080"/>
            <ac:spMk id="9" creationId="{5D710042-7E8A-A21D-E375-7E54B69F7FB6}"/>
          </ac:spMkLst>
        </pc:spChg>
        <pc:graphicFrameChg chg="mod modGraphic">
          <ac:chgData name="Conlin, Carolyn (NIH/NINDS) [C]" userId="S::conlincl@nih.gov::63ccaf0c-80fa-44ce-b634-d61077947321" providerId="AD" clId="Web-{BBB61601-DF31-EB8A-2DE1-96357EAF6E56}" dt="2025-01-31T17:16:17.653" v="292"/>
          <ac:graphicFrameMkLst>
            <pc:docMk/>
            <pc:sldMk cId="3048433161" sldId="2147377080"/>
            <ac:graphicFrameMk id="6" creationId="{D8B340C1-D833-DAB6-D5BA-9868A9CBA659}"/>
          </ac:graphicFrameMkLst>
        </pc:graphicFrameChg>
      </pc:sldChg>
      <pc:sldChg chg="modSp add mod setBg">
        <pc:chgData name="Conlin, Carolyn (NIH/NINDS) [C]" userId="S::conlincl@nih.gov::63ccaf0c-80fa-44ce-b634-d61077947321" providerId="AD" clId="Web-{BBB61601-DF31-EB8A-2DE1-96357EAF6E56}" dt="2025-01-31T17:18:48.527" v="331"/>
        <pc:sldMkLst>
          <pc:docMk/>
          <pc:sldMk cId="2618887869" sldId="2147377081"/>
        </pc:sldMkLst>
        <pc:spChg chg="mod">
          <ac:chgData name="Conlin, Carolyn (NIH/NINDS) [C]" userId="S::conlincl@nih.gov::63ccaf0c-80fa-44ce-b634-d61077947321" providerId="AD" clId="Web-{BBB61601-DF31-EB8A-2DE1-96357EAF6E56}" dt="2025-01-31T17:15:33.179" v="285" actId="20577"/>
          <ac:spMkLst>
            <pc:docMk/>
            <pc:sldMk cId="2618887869" sldId="2147377081"/>
            <ac:spMk id="2" creationId="{D793799F-F7C0-B030-0987-C3F8D524C5CE}"/>
          </ac:spMkLst>
        </pc:spChg>
        <pc:spChg chg="mod">
          <ac:chgData name="Conlin, Carolyn (NIH/NINDS) [C]" userId="S::conlincl@nih.gov::63ccaf0c-80fa-44ce-b634-d61077947321" providerId="AD" clId="Web-{BBB61601-DF31-EB8A-2DE1-96357EAF6E56}" dt="2025-01-31T17:15:17.163" v="279" actId="1076"/>
          <ac:spMkLst>
            <pc:docMk/>
            <pc:sldMk cId="2618887869" sldId="2147377081"/>
            <ac:spMk id="5" creationId="{FC647BEC-231D-7C1C-BD8D-5D098A2FC4ED}"/>
          </ac:spMkLst>
        </pc:spChg>
        <pc:spChg chg="mod">
          <ac:chgData name="Conlin, Carolyn (NIH/NINDS) [C]" userId="S::conlincl@nih.gov::63ccaf0c-80fa-44ce-b634-d61077947321" providerId="AD" clId="Web-{BBB61601-DF31-EB8A-2DE1-96357EAF6E56}" dt="2025-01-31T17:15:27.819" v="283" actId="20577"/>
          <ac:spMkLst>
            <pc:docMk/>
            <pc:sldMk cId="2618887869" sldId="2147377081"/>
            <ac:spMk id="6" creationId="{7A937557-0ED7-56BD-391E-AAE90C57232C}"/>
          </ac:spMkLst>
        </pc:spChg>
        <pc:spChg chg="mod">
          <ac:chgData name="Conlin, Carolyn (NIH/NINDS) [C]" userId="S::conlincl@nih.gov::63ccaf0c-80fa-44ce-b634-d61077947321" providerId="AD" clId="Web-{BBB61601-DF31-EB8A-2DE1-96357EAF6E56}" dt="2025-01-31T17:15:14.459" v="278" actId="1076"/>
          <ac:spMkLst>
            <pc:docMk/>
            <pc:sldMk cId="2618887869" sldId="2147377081"/>
            <ac:spMk id="10" creationId="{9867D929-7B04-E8E3-FDE0-BAA91C4B03FA}"/>
          </ac:spMkLst>
        </pc:spChg>
        <pc:graphicFrameChg chg="mod modGraphic">
          <ac:chgData name="Conlin, Carolyn (NIH/NINDS) [C]" userId="S::conlincl@nih.gov::63ccaf0c-80fa-44ce-b634-d61077947321" providerId="AD" clId="Web-{BBB61601-DF31-EB8A-2DE1-96357EAF6E56}" dt="2025-01-31T17:18:11.323" v="328"/>
          <ac:graphicFrameMkLst>
            <pc:docMk/>
            <pc:sldMk cId="2618887869" sldId="2147377081"/>
            <ac:graphicFrameMk id="4" creationId="{0666E3AC-5EE7-0733-42E3-A6840AF6F12A}"/>
          </ac:graphicFrameMkLst>
        </pc:graphicFrameChg>
        <pc:graphicFrameChg chg="mod modGraphic">
          <ac:chgData name="Conlin, Carolyn (NIH/NINDS) [C]" userId="S::conlincl@nih.gov::63ccaf0c-80fa-44ce-b634-d61077947321" providerId="AD" clId="Web-{BBB61601-DF31-EB8A-2DE1-96357EAF6E56}" dt="2025-01-31T17:18:07.557" v="323"/>
          <ac:graphicFrameMkLst>
            <pc:docMk/>
            <pc:sldMk cId="2618887869" sldId="2147377081"/>
            <ac:graphicFrameMk id="8" creationId="{B56B1DAC-5A9E-5EAB-5AD1-074A92DE0E54}"/>
          </ac:graphicFrameMkLst>
        </pc:graphicFrameChg>
      </pc:sldChg>
    </pc:docChg>
  </pc:docChgLst>
  <pc:docChgLst>
    <pc:chgData name="Bova, Giulia (NIH/NINDS) [E]" userId="bbaa1895-b0e1-4621-885c-4c05304883b3" providerId="ADAL" clId="{6F99D4BF-551C-48B2-8073-AD84F24A681C}"/>
    <pc:docChg chg="undo custSel delSld modSld sldOrd">
      <pc:chgData name="Bova, Giulia (NIH/NINDS) [E]" userId="bbaa1895-b0e1-4621-885c-4c05304883b3" providerId="ADAL" clId="{6F99D4BF-551C-48B2-8073-AD84F24A681C}" dt="2025-02-19T16:28:16.187" v="167" actId="20577"/>
      <pc:docMkLst>
        <pc:docMk/>
      </pc:docMkLst>
      <pc:sldChg chg="modNotesTx">
        <pc:chgData name="Bova, Giulia (NIH/NINDS) [E]" userId="bbaa1895-b0e1-4621-885c-4c05304883b3" providerId="ADAL" clId="{6F99D4BF-551C-48B2-8073-AD84F24A681C}" dt="2025-02-19T16:27:50.052" v="166" actId="20577"/>
        <pc:sldMkLst>
          <pc:docMk/>
          <pc:sldMk cId="3307377548" sldId="256"/>
        </pc:sldMkLst>
      </pc:sldChg>
      <pc:sldChg chg="modNotesTx">
        <pc:chgData name="Bova, Giulia (NIH/NINDS) [E]" userId="bbaa1895-b0e1-4621-885c-4c05304883b3" providerId="ADAL" clId="{6F99D4BF-551C-48B2-8073-AD84F24A681C}" dt="2025-02-19T16:27:49.234" v="165" actId="20577"/>
        <pc:sldMkLst>
          <pc:docMk/>
          <pc:sldMk cId="1388938276" sldId="257"/>
        </pc:sldMkLst>
      </pc:sldChg>
      <pc:sldChg chg="del">
        <pc:chgData name="Bova, Giulia (NIH/NINDS) [E]" userId="bbaa1895-b0e1-4621-885c-4c05304883b3" providerId="ADAL" clId="{6F99D4BF-551C-48B2-8073-AD84F24A681C}" dt="2025-02-19T15:57:18.243" v="133" actId="2696"/>
        <pc:sldMkLst>
          <pc:docMk/>
          <pc:sldMk cId="3188383904" sldId="264"/>
        </pc:sldMkLst>
      </pc:sldChg>
      <pc:sldChg chg="modNotesTx">
        <pc:chgData name="Bova, Giulia (NIH/NINDS) [E]" userId="bbaa1895-b0e1-4621-885c-4c05304883b3" providerId="ADAL" clId="{6F99D4BF-551C-48B2-8073-AD84F24A681C}" dt="2025-02-19T16:28:16.187" v="167" actId="20577"/>
        <pc:sldMkLst>
          <pc:docMk/>
          <pc:sldMk cId="410723886" sldId="265"/>
        </pc:sldMkLst>
      </pc:sldChg>
      <pc:sldChg chg="modNotesTx">
        <pc:chgData name="Bova, Giulia (NIH/NINDS) [E]" userId="bbaa1895-b0e1-4621-885c-4c05304883b3" providerId="ADAL" clId="{6F99D4BF-551C-48B2-8073-AD84F24A681C}" dt="2025-02-19T16:27:48.667" v="164" actId="20577"/>
        <pc:sldMkLst>
          <pc:docMk/>
          <pc:sldMk cId="1270002606" sldId="284"/>
        </pc:sldMkLst>
      </pc:sldChg>
      <pc:sldChg chg="modSp mod">
        <pc:chgData name="Bova, Giulia (NIH/NINDS) [E]" userId="bbaa1895-b0e1-4621-885c-4c05304883b3" providerId="ADAL" clId="{6F99D4BF-551C-48B2-8073-AD84F24A681C}" dt="2025-02-19T15:50:47.238" v="126" actId="207"/>
        <pc:sldMkLst>
          <pc:docMk/>
          <pc:sldMk cId="117065910" sldId="6572"/>
        </pc:sldMkLst>
        <pc:spChg chg="mod">
          <ac:chgData name="Bova, Giulia (NIH/NINDS) [E]" userId="bbaa1895-b0e1-4621-885c-4c05304883b3" providerId="ADAL" clId="{6F99D4BF-551C-48B2-8073-AD84F24A681C}" dt="2025-02-19T15:35:24.746" v="6" actId="1076"/>
          <ac:spMkLst>
            <pc:docMk/>
            <pc:sldMk cId="117065910" sldId="6572"/>
            <ac:spMk id="2" creationId="{C9694C89-581A-4DDF-959D-B9D87C23F1DE}"/>
          </ac:spMkLst>
        </pc:spChg>
        <pc:spChg chg="mod">
          <ac:chgData name="Bova, Giulia (NIH/NINDS) [E]" userId="bbaa1895-b0e1-4621-885c-4c05304883b3" providerId="ADAL" clId="{6F99D4BF-551C-48B2-8073-AD84F24A681C}" dt="2025-02-19T15:50:40.123" v="125" actId="207"/>
          <ac:spMkLst>
            <pc:docMk/>
            <pc:sldMk cId="117065910" sldId="6572"/>
            <ac:spMk id="9" creationId="{167592EC-1283-40E2-B2FA-DF3BFF87F9CB}"/>
          </ac:spMkLst>
        </pc:spChg>
        <pc:spChg chg="mod">
          <ac:chgData name="Bova, Giulia (NIH/NINDS) [E]" userId="bbaa1895-b0e1-4621-885c-4c05304883b3" providerId="ADAL" clId="{6F99D4BF-551C-48B2-8073-AD84F24A681C}" dt="2025-02-19T15:50:47.238" v="126" actId="207"/>
          <ac:spMkLst>
            <pc:docMk/>
            <pc:sldMk cId="117065910" sldId="6572"/>
            <ac:spMk id="10" creationId="{D9470489-73B7-4A0B-A332-A67053A6D09F}"/>
          </ac:spMkLst>
        </pc:spChg>
        <pc:graphicFrameChg chg="mod modGraphic">
          <ac:chgData name="Bova, Giulia (NIH/NINDS) [E]" userId="bbaa1895-b0e1-4621-885c-4c05304883b3" providerId="ADAL" clId="{6F99D4BF-551C-48B2-8073-AD84F24A681C}" dt="2025-02-19T15:36:06.968" v="16" actId="1076"/>
          <ac:graphicFrameMkLst>
            <pc:docMk/>
            <pc:sldMk cId="117065910" sldId="6572"/>
            <ac:graphicFrameMk id="7" creationId="{0C36BE34-0F89-478F-A835-4A0402CA6342}"/>
          </ac:graphicFrameMkLst>
        </pc:graphicFrameChg>
        <pc:graphicFrameChg chg="mod modGraphic">
          <ac:chgData name="Bova, Giulia (NIH/NINDS) [E]" userId="bbaa1895-b0e1-4621-885c-4c05304883b3" providerId="ADAL" clId="{6F99D4BF-551C-48B2-8073-AD84F24A681C}" dt="2025-02-19T15:36:38.722" v="24" actId="14734"/>
          <ac:graphicFrameMkLst>
            <pc:docMk/>
            <pc:sldMk cId="117065910" sldId="6572"/>
            <ac:graphicFrameMk id="8" creationId="{F153FDE3-9240-4401-9FC7-F2941AD76CA1}"/>
          </ac:graphicFrameMkLst>
        </pc:graphicFrameChg>
      </pc:sldChg>
      <pc:sldChg chg="modSp mod ord">
        <pc:chgData name="Bova, Giulia (NIH/NINDS) [E]" userId="bbaa1895-b0e1-4621-885c-4c05304883b3" providerId="ADAL" clId="{6F99D4BF-551C-48B2-8073-AD84F24A681C}" dt="2025-02-19T16:00:06.401" v="158" actId="255"/>
        <pc:sldMkLst>
          <pc:docMk/>
          <pc:sldMk cId="3048433161" sldId="2147377080"/>
        </pc:sldMkLst>
        <pc:graphicFrameChg chg="mod modGraphic">
          <ac:chgData name="Bova, Giulia (NIH/NINDS) [E]" userId="bbaa1895-b0e1-4621-885c-4c05304883b3" providerId="ADAL" clId="{6F99D4BF-551C-48B2-8073-AD84F24A681C}" dt="2025-02-19T16:00:06.401" v="158" actId="255"/>
          <ac:graphicFrameMkLst>
            <pc:docMk/>
            <pc:sldMk cId="3048433161" sldId="2147377080"/>
            <ac:graphicFrameMk id="6" creationId="{D8B340C1-D833-DAB6-D5BA-9868A9CBA659}"/>
          </ac:graphicFrameMkLst>
        </pc:graphicFrameChg>
      </pc:sldChg>
      <pc:sldChg chg="del">
        <pc:chgData name="Bova, Giulia (NIH/NINDS) [E]" userId="bbaa1895-b0e1-4621-885c-4c05304883b3" providerId="ADAL" clId="{6F99D4BF-551C-48B2-8073-AD84F24A681C}" dt="2025-02-19T15:55:06.603" v="132" actId="2696"/>
        <pc:sldMkLst>
          <pc:docMk/>
          <pc:sldMk cId="2618887869" sldId="2147377081"/>
        </pc:sldMkLst>
      </pc:sldChg>
      <pc:sldChg chg="modSp del mod">
        <pc:chgData name="Bova, Giulia (NIH/NINDS) [E]" userId="bbaa1895-b0e1-4621-885c-4c05304883b3" providerId="ADAL" clId="{6F99D4BF-551C-48B2-8073-AD84F24A681C}" dt="2025-02-19T15:59:44.351" v="156" actId="2696"/>
        <pc:sldMkLst>
          <pc:docMk/>
          <pc:sldMk cId="2701065587" sldId="2147377082"/>
        </pc:sldMkLst>
        <pc:spChg chg="mod">
          <ac:chgData name="Bova, Giulia (NIH/NINDS) [E]" userId="bbaa1895-b0e1-4621-885c-4c05304883b3" providerId="ADAL" clId="{6F99D4BF-551C-48B2-8073-AD84F24A681C}" dt="2025-02-19T15:43:18.636" v="54" actId="1076"/>
          <ac:spMkLst>
            <pc:docMk/>
            <pc:sldMk cId="2701065587" sldId="2147377082"/>
            <ac:spMk id="7" creationId="{86EB92BC-A8F9-B8BE-46D1-5059C2D42D09}"/>
          </ac:spMkLst>
        </pc:spChg>
        <pc:spChg chg="mod">
          <ac:chgData name="Bova, Giulia (NIH/NINDS) [E]" userId="bbaa1895-b0e1-4621-885c-4c05304883b3" providerId="ADAL" clId="{6F99D4BF-551C-48B2-8073-AD84F24A681C}" dt="2025-02-19T15:42:34.939" v="47" actId="1076"/>
          <ac:spMkLst>
            <pc:docMk/>
            <pc:sldMk cId="2701065587" sldId="2147377082"/>
            <ac:spMk id="8" creationId="{E5FF4B48-B8A2-F9AB-D183-8AABACED2419}"/>
          </ac:spMkLst>
        </pc:spChg>
        <pc:spChg chg="mod">
          <ac:chgData name="Bova, Giulia (NIH/NINDS) [E]" userId="bbaa1895-b0e1-4621-885c-4c05304883b3" providerId="ADAL" clId="{6F99D4BF-551C-48B2-8073-AD84F24A681C}" dt="2025-02-19T15:42:27.866" v="46" actId="14100"/>
          <ac:spMkLst>
            <pc:docMk/>
            <pc:sldMk cId="2701065587" sldId="2147377082"/>
            <ac:spMk id="9" creationId="{5D710042-7E8A-A21D-E375-7E54B69F7FB6}"/>
          </ac:spMkLst>
        </pc:spChg>
        <pc:graphicFrameChg chg="mod modGraphic">
          <ac:chgData name="Bova, Giulia (NIH/NINDS) [E]" userId="bbaa1895-b0e1-4621-885c-4c05304883b3" providerId="ADAL" clId="{6F99D4BF-551C-48B2-8073-AD84F24A681C}" dt="2025-02-19T15:51:15.264" v="131" actId="1076"/>
          <ac:graphicFrameMkLst>
            <pc:docMk/>
            <pc:sldMk cId="2701065587" sldId="2147377082"/>
            <ac:graphicFrameMk id="6" creationId="{D8B340C1-D833-DAB6-D5BA-9868A9CBA659}"/>
          </ac:graphicFrameMkLst>
        </pc:graphicFrameChg>
      </pc:sldChg>
      <pc:sldChg chg="modSp mod">
        <pc:chgData name="Bova, Giulia (NIH/NINDS) [E]" userId="bbaa1895-b0e1-4621-885c-4c05304883b3" providerId="ADAL" clId="{6F99D4BF-551C-48B2-8073-AD84F24A681C}" dt="2025-02-19T15:50:28.291" v="123" actId="113"/>
        <pc:sldMkLst>
          <pc:docMk/>
          <pc:sldMk cId="1675342495" sldId="2147377083"/>
        </pc:sldMkLst>
        <pc:spChg chg="mod">
          <ac:chgData name="Bova, Giulia (NIH/NINDS) [E]" userId="bbaa1895-b0e1-4621-885c-4c05304883b3" providerId="ADAL" clId="{6F99D4BF-551C-48B2-8073-AD84F24A681C}" dt="2025-02-19T15:48:46.803" v="98" actId="1076"/>
          <ac:spMkLst>
            <pc:docMk/>
            <pc:sldMk cId="1675342495" sldId="2147377083"/>
            <ac:spMk id="2" creationId="{D793799F-F7C0-B030-0987-C3F8D524C5CE}"/>
          </ac:spMkLst>
        </pc:spChg>
        <pc:spChg chg="mod">
          <ac:chgData name="Bova, Giulia (NIH/NINDS) [E]" userId="bbaa1895-b0e1-4621-885c-4c05304883b3" providerId="ADAL" clId="{6F99D4BF-551C-48B2-8073-AD84F24A681C}" dt="2025-02-19T15:50:24.635" v="122" actId="255"/>
          <ac:spMkLst>
            <pc:docMk/>
            <pc:sldMk cId="1675342495" sldId="2147377083"/>
            <ac:spMk id="5" creationId="{FC647BEC-231D-7C1C-BD8D-5D098A2FC4ED}"/>
          </ac:spMkLst>
        </pc:spChg>
        <pc:spChg chg="mod">
          <ac:chgData name="Bova, Giulia (NIH/NINDS) [E]" userId="bbaa1895-b0e1-4621-885c-4c05304883b3" providerId="ADAL" clId="{6F99D4BF-551C-48B2-8073-AD84F24A681C}" dt="2025-02-19T15:50:28.291" v="123" actId="113"/>
          <ac:spMkLst>
            <pc:docMk/>
            <pc:sldMk cId="1675342495" sldId="2147377083"/>
            <ac:spMk id="6" creationId="{7A937557-0ED7-56BD-391E-AAE90C57232C}"/>
          </ac:spMkLst>
        </pc:spChg>
        <pc:spChg chg="mod">
          <ac:chgData name="Bova, Giulia (NIH/NINDS) [E]" userId="bbaa1895-b0e1-4621-885c-4c05304883b3" providerId="ADAL" clId="{6F99D4BF-551C-48B2-8073-AD84F24A681C}" dt="2025-02-19T15:44:45.839" v="67" actId="1076"/>
          <ac:spMkLst>
            <pc:docMk/>
            <pc:sldMk cId="1675342495" sldId="2147377083"/>
            <ac:spMk id="10" creationId="{9867D929-7B04-E8E3-FDE0-BAA91C4B03FA}"/>
          </ac:spMkLst>
        </pc:spChg>
        <pc:graphicFrameChg chg="mod modGraphic">
          <ac:chgData name="Bova, Giulia (NIH/NINDS) [E]" userId="bbaa1895-b0e1-4621-885c-4c05304883b3" providerId="ADAL" clId="{6F99D4BF-551C-48B2-8073-AD84F24A681C}" dt="2025-02-19T15:49:03.852" v="102" actId="255"/>
          <ac:graphicFrameMkLst>
            <pc:docMk/>
            <pc:sldMk cId="1675342495" sldId="2147377083"/>
            <ac:graphicFrameMk id="4" creationId="{0666E3AC-5EE7-0733-42E3-A6840AF6F12A}"/>
          </ac:graphicFrameMkLst>
        </pc:graphicFrameChg>
        <pc:graphicFrameChg chg="mod modGraphic">
          <ac:chgData name="Bova, Giulia (NIH/NINDS) [E]" userId="bbaa1895-b0e1-4621-885c-4c05304883b3" providerId="ADAL" clId="{6F99D4BF-551C-48B2-8073-AD84F24A681C}" dt="2025-02-19T15:50:17.407" v="120" actId="1076"/>
          <ac:graphicFrameMkLst>
            <pc:docMk/>
            <pc:sldMk cId="1675342495" sldId="2147377083"/>
            <ac:graphicFrameMk id="8" creationId="{B56B1DAC-5A9E-5EAB-5AD1-074A92DE0E54}"/>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2BF366-1B6A-40CE-85A1-F98C6DB8464E}" type="datetimeFigureOut">
              <a:rPr lang="en-US" smtClean="0"/>
              <a:t>2/19/2025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1EA207-59DD-4651-8C48-8A2CFC7C5EDC}" type="slidenum">
              <a:rPr lang="en-US" smtClean="0"/>
              <a:t>‹#›</a:t>
            </a:fld>
            <a:endParaRPr lang="en-US"/>
          </a:p>
        </p:txBody>
      </p:sp>
    </p:spTree>
    <p:extLst>
      <p:ext uri="{BB962C8B-B14F-4D97-AF65-F5344CB8AC3E}">
        <p14:creationId xmlns:p14="http://schemas.microsoft.com/office/powerpoint/2010/main" val="2014902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Hi, my name is Giulia Bova, and I work in the Office of Pain Policy and Planning at the National Institute of Health. Today, myself and my colleagues Carolyn Conlin and Anthony Jeuhne, are going to present an overview of the Helping to End Addiction Long-Term (or HEAL) Common Data Elements program, a program meant to harmonize data among HEAL-funded studies involving human subjects. </a:t>
            </a:r>
            <a:endParaRPr lang="en-US" dirty="0">
              <a:cs typeface="Calibri"/>
            </a:endParaRPr>
          </a:p>
        </p:txBody>
      </p:sp>
      <p:sp>
        <p:nvSpPr>
          <p:cNvPr id="4" name="Slide Number Placeholder 3"/>
          <p:cNvSpPr>
            <a:spLocks noGrp="1"/>
          </p:cNvSpPr>
          <p:nvPr>
            <p:ph type="sldNum" sz="quarter" idx="5"/>
          </p:nvPr>
        </p:nvSpPr>
        <p:spPr/>
        <p:txBody>
          <a:bodyPr/>
          <a:lstStyle/>
          <a:p>
            <a:fld id="{DB1EA207-59DD-4651-8C48-8A2CFC7C5EDC}" type="slidenum">
              <a:rPr lang="en-US" smtClean="0"/>
              <a:t>1</a:t>
            </a:fld>
            <a:endParaRPr lang="en-US"/>
          </a:p>
        </p:txBody>
      </p:sp>
    </p:spTree>
    <p:extLst>
      <p:ext uri="{BB962C8B-B14F-4D97-AF65-F5344CB8AC3E}">
        <p14:creationId xmlns:p14="http://schemas.microsoft.com/office/powerpoint/2010/main" val="3872964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provides a brief overview of how the HEAL CDE program established the core set of domains and measures:</a:t>
            </a:r>
          </a:p>
          <a:p>
            <a:endParaRPr lang="en-US"/>
          </a:p>
          <a:p>
            <a:r>
              <a:rPr lang="en-US"/>
              <a:t>First, NIH staff conducted a semi-systematic literature review to identify important pain domains that should be assessed in research.   </a:t>
            </a:r>
          </a:p>
          <a:p>
            <a:endParaRPr lang="en-US"/>
          </a:p>
          <a:p>
            <a:r>
              <a:rPr lang="en-US"/>
              <a:t>Then NIH program staff then worked to reduce the list of domains by focusing on: 1) the most common domains that arose in the literature search, and 2) domains that could be realistically assessed by all pain researchers funded by the HEAL initiative. This process resulted in a list of 9 pain domains.  </a:t>
            </a:r>
          </a:p>
          <a:p>
            <a:endParaRPr lang="en-US"/>
          </a:p>
          <a:p>
            <a:r>
              <a:rPr lang="en-US"/>
              <a:t>The domains were then sent to IMMPACT to get their feedback. </a:t>
            </a:r>
          </a:p>
          <a:p>
            <a:endParaRPr lang="en-US"/>
          </a:p>
          <a:p>
            <a:r>
              <a:rPr lang="en-US"/>
              <a:t>The same process was then repeated to identify and narrow down the list of questionnaires, or PROMs, or assess the 9 domains. </a:t>
            </a:r>
          </a:p>
          <a:p>
            <a:endParaRPr lang="en-US"/>
          </a:p>
          <a:p>
            <a:r>
              <a:rPr lang="en-US"/>
              <a:t>Once HEAL funded its initial group of researchers, the PIs also had an opportunity to provide feedback on the core domains and PROMs, after which NIH finalized the domains and PROMs for the HEAL CDE core. The paper published on this process is linked here. In 2024 the HEAL CDE program staff updated the core to include CDEs on social determinants of health and quality of life. </a:t>
            </a:r>
          </a:p>
        </p:txBody>
      </p:sp>
      <p:sp>
        <p:nvSpPr>
          <p:cNvPr id="4" name="Slide Number Placeholder 3"/>
          <p:cNvSpPr>
            <a:spLocks noGrp="1"/>
          </p:cNvSpPr>
          <p:nvPr>
            <p:ph type="sldNum" sz="quarter" idx="5"/>
          </p:nvPr>
        </p:nvSpPr>
        <p:spPr/>
        <p:txBody>
          <a:bodyPr/>
          <a:lstStyle/>
          <a:p>
            <a:fld id="{DB1EA207-59DD-4651-8C48-8A2CFC7C5EDC}" type="slidenum">
              <a:rPr lang="en-US" smtClean="0"/>
              <a:t>10</a:t>
            </a:fld>
            <a:endParaRPr lang="en-US"/>
          </a:p>
        </p:txBody>
      </p:sp>
    </p:spTree>
    <p:extLst>
      <p:ext uri="{BB962C8B-B14F-4D97-AF65-F5344CB8AC3E}">
        <p14:creationId xmlns:p14="http://schemas.microsoft.com/office/powerpoint/2010/main" val="1816980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1EA207-59DD-4651-8C48-8A2CFC7C5EDC}" type="slidenum">
              <a:rPr lang="en-US" smtClean="0"/>
              <a:t>14</a:t>
            </a:fld>
            <a:endParaRPr lang="en-US"/>
          </a:p>
        </p:txBody>
      </p:sp>
    </p:spTree>
    <p:extLst>
      <p:ext uri="{BB962C8B-B14F-4D97-AF65-F5344CB8AC3E}">
        <p14:creationId xmlns:p14="http://schemas.microsoft.com/office/powerpoint/2010/main" val="3213229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As of fall 2024, </a:t>
            </a:r>
            <a:r>
              <a:rPr lang="en-US"/>
              <a:t>HEAL pain research grantees are also now required to collect an Opioid Morphine Milligram Equivalent or "MME" Calculation. </a:t>
            </a:r>
          </a:p>
          <a:p>
            <a:r>
              <a:rPr lang="en-US"/>
              <a:t>The Opioid MME calculation is the amount of milligrams of morphine an opioid dose is equal to when prescribed. Calculating the MME accounts for differences in opioid drug type and strength. </a:t>
            </a:r>
            <a:endParaRPr lang="en-US">
              <a:cs typeface="Calibri"/>
            </a:endParaRPr>
          </a:p>
          <a:p>
            <a:r>
              <a:rPr lang="en-US">
                <a:cs typeface="Calibri"/>
              </a:rPr>
              <a:t>Therefore, studies are required to collect the name of the opioid, the dosage, and the prescription duration to obtain an MME value. This information is required for each opioid, and for each participant in the study. </a:t>
            </a:r>
          </a:p>
        </p:txBody>
      </p:sp>
      <p:sp>
        <p:nvSpPr>
          <p:cNvPr id="4" name="Slide Number Placeholder 3"/>
          <p:cNvSpPr>
            <a:spLocks noGrp="1"/>
          </p:cNvSpPr>
          <p:nvPr>
            <p:ph type="sldNum" sz="quarter" idx="5"/>
          </p:nvPr>
        </p:nvSpPr>
        <p:spPr/>
        <p:txBody>
          <a:bodyPr/>
          <a:lstStyle/>
          <a:p>
            <a:fld id="{DB1EA207-59DD-4651-8C48-8A2CFC7C5EDC}" type="slidenum">
              <a:rPr lang="en-US" smtClean="0"/>
              <a:t>15</a:t>
            </a:fld>
            <a:endParaRPr lang="en-US"/>
          </a:p>
        </p:txBody>
      </p:sp>
    </p:spTree>
    <p:extLst>
      <p:ext uri="{BB962C8B-B14F-4D97-AF65-F5344CB8AC3E}">
        <p14:creationId xmlns:p14="http://schemas.microsoft.com/office/powerpoint/2010/main" val="2245516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As mentioned prior, if HEAL pain studies want to utilize other CDEs outside the HEAL required core questionnaires, they can and many do, these are considered supplemental CDEs. These supplemental CDEs are many times, specific to the study population. For example, a grantee who is studying migraines. They may want to utilize, a shown here, the questionnaire "MIDAS" to assess headache related disability. </a:t>
            </a:r>
          </a:p>
          <a:p>
            <a:endParaRPr lang="en-US">
              <a:cs typeface="Calibri"/>
            </a:endParaRPr>
          </a:p>
          <a:p>
            <a:r>
              <a:rPr lang="en-US">
                <a:cs typeface="Calibri"/>
              </a:rPr>
              <a:t>We encourage studies to use the questionnaires or CDEs that are already in the HEAL CDE repository. This allows for a secondary analysis to be completed across multiple studies. For example, if there are two grantees studying migraines and need to assess headache related disability. We would encourage the use of MIDAS for the second study, so the data from this questionnaire can have a secondary analysis completed.  </a:t>
            </a:r>
            <a:endParaRPr lang="en-US">
              <a:ea typeface="Calibri"/>
              <a:cs typeface="Calibri"/>
            </a:endParaRPr>
          </a:p>
        </p:txBody>
      </p:sp>
      <p:sp>
        <p:nvSpPr>
          <p:cNvPr id="4" name="Slide Number Placeholder 3"/>
          <p:cNvSpPr>
            <a:spLocks noGrp="1"/>
          </p:cNvSpPr>
          <p:nvPr>
            <p:ph type="sldNum" sz="quarter" idx="5"/>
          </p:nvPr>
        </p:nvSpPr>
        <p:spPr/>
        <p:txBody>
          <a:bodyPr/>
          <a:lstStyle/>
          <a:p>
            <a:fld id="{DB1EA207-59DD-4651-8C48-8A2CFC7C5EDC}" type="slidenum">
              <a:rPr lang="en-US" smtClean="0"/>
              <a:t>16</a:t>
            </a:fld>
            <a:endParaRPr lang="en-US"/>
          </a:p>
        </p:txBody>
      </p:sp>
    </p:spTree>
    <p:extLst>
      <p:ext uri="{BB962C8B-B14F-4D97-AF65-F5344CB8AC3E}">
        <p14:creationId xmlns:p14="http://schemas.microsoft.com/office/powerpoint/2010/main" val="89783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I want you to think about what you may want to when choosing PROMs? Displayed are a few questions to consider such as:</a:t>
            </a:r>
          </a:p>
          <a:p>
            <a:endParaRPr lang="en-US">
              <a:cs typeface="Calibri" panose="020F0502020204030204"/>
            </a:endParaRPr>
          </a:p>
          <a:p>
            <a:pPr marL="171450" indent="-171450">
              <a:lnSpc>
                <a:spcPct val="90000"/>
              </a:lnSpc>
              <a:spcBef>
                <a:spcPts val="1000"/>
              </a:spcBef>
              <a:buFont typeface="Arial"/>
              <a:buChar char="•"/>
            </a:pPr>
            <a:r>
              <a:rPr lang="en-US"/>
              <a:t>What is the treatment your study is trying to assess? </a:t>
            </a:r>
            <a:endParaRPr lang="en-US">
              <a:cs typeface="Calibri"/>
            </a:endParaRPr>
          </a:p>
          <a:p>
            <a:pPr marL="171450" indent="-171450">
              <a:lnSpc>
                <a:spcPct val="90000"/>
              </a:lnSpc>
              <a:spcBef>
                <a:spcPts val="1000"/>
              </a:spcBef>
              <a:buFont typeface="Arial"/>
              <a:buChar char="•"/>
            </a:pPr>
            <a:r>
              <a:rPr lang="en-US"/>
              <a:t>What PROMs have similar studies used?</a:t>
            </a:r>
            <a:endParaRPr lang="en-US">
              <a:cs typeface="Calibri" panose="020F0502020204030204"/>
            </a:endParaRPr>
          </a:p>
          <a:p>
            <a:pPr marL="171450" indent="-171450">
              <a:lnSpc>
                <a:spcPct val="90000"/>
              </a:lnSpc>
              <a:spcBef>
                <a:spcPts val="1000"/>
              </a:spcBef>
              <a:buFont typeface="Arial"/>
              <a:buChar char="•"/>
            </a:pPr>
            <a:r>
              <a:rPr lang="en-US"/>
              <a:t>How can the study assess the treatment holistically?</a:t>
            </a:r>
            <a:endParaRPr lang="en-US">
              <a:cs typeface="Calibri" panose="020F0502020204030204"/>
            </a:endParaRPr>
          </a:p>
          <a:p>
            <a:pPr marL="171450" indent="-171450">
              <a:lnSpc>
                <a:spcPct val="90000"/>
              </a:lnSpc>
              <a:spcBef>
                <a:spcPts val="1000"/>
              </a:spcBef>
              <a:buFont typeface="Arial"/>
              <a:buChar char="•"/>
            </a:pPr>
            <a:r>
              <a:rPr lang="en-US"/>
              <a:t>What outcomes are important to people with lived experience?</a:t>
            </a:r>
            <a:endParaRPr lang="en-US">
              <a:cs typeface="Calibri" panose="020F0502020204030204"/>
            </a:endParaRPr>
          </a:p>
          <a:p>
            <a:pPr marL="171450" indent="-171450">
              <a:lnSpc>
                <a:spcPct val="90000"/>
              </a:lnSpc>
              <a:spcBef>
                <a:spcPts val="1000"/>
              </a:spcBef>
              <a:buFont typeface="Arial"/>
              <a:buChar char="•"/>
            </a:pPr>
            <a:r>
              <a:rPr lang="en-US"/>
              <a:t>What will the burden be on study participants?</a:t>
            </a:r>
            <a:endParaRPr lang="en-US">
              <a:cs typeface="Calibri" panose="020F0502020204030204"/>
            </a:endParaRPr>
          </a:p>
          <a:p>
            <a:pPr marL="171450" indent="-171450">
              <a:lnSpc>
                <a:spcPct val="90000"/>
              </a:lnSpc>
              <a:spcBef>
                <a:spcPts val="1000"/>
              </a:spcBef>
              <a:buFont typeface="Arial"/>
              <a:buChar char="•"/>
            </a:pPr>
            <a:r>
              <a:rPr lang="en-US"/>
              <a:t>Are there required CDEs you need to use for your study?</a:t>
            </a:r>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DB1EA207-59DD-4651-8C48-8A2CFC7C5EDC}" type="slidenum">
              <a:rPr lang="en-US" smtClean="0"/>
              <a:t>17</a:t>
            </a:fld>
            <a:endParaRPr lang="en-US"/>
          </a:p>
        </p:txBody>
      </p:sp>
    </p:spTree>
    <p:extLst>
      <p:ext uri="{BB962C8B-B14F-4D97-AF65-F5344CB8AC3E}">
        <p14:creationId xmlns:p14="http://schemas.microsoft.com/office/powerpoint/2010/main" val="3861704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I am going to show you the HEAL CDE public repository. </a:t>
            </a:r>
          </a:p>
          <a:p>
            <a:r>
              <a:rPr lang="en-US"/>
              <a:t>First, I am going to show you the display of these PROMS. We will review the adult demographics PROM as it was described in a previous slide. </a:t>
            </a:r>
            <a:endParaRPr lang="en-US">
              <a:ea typeface="Calibri"/>
              <a:cs typeface="Calibri"/>
            </a:endParaRPr>
          </a:p>
          <a:p>
            <a:endParaRPr lang="en-US"/>
          </a:p>
          <a:p>
            <a:pPr marL="228600" indent="-228600">
              <a:buAutoNum type="arabicPeriod"/>
            </a:pPr>
            <a:r>
              <a:rPr lang="en-US"/>
              <a:t>Explain the columns.</a:t>
            </a:r>
            <a:endParaRPr lang="en-US">
              <a:cs typeface="Calibri" panose="020F0502020204030204"/>
            </a:endParaRPr>
          </a:p>
          <a:p>
            <a:pPr marL="228600" indent="-228600">
              <a:buAutoNum type="arabicPeriod"/>
            </a:pPr>
            <a:r>
              <a:rPr lang="en-US"/>
              <a:t>Explain CRF and open.</a:t>
            </a:r>
            <a:endParaRPr lang="en-US">
              <a:cs typeface="Calibri" panose="020F0502020204030204"/>
            </a:endParaRPr>
          </a:p>
          <a:p>
            <a:pPr marL="228600" indent="-228600">
              <a:buAutoNum type="arabicPeriod"/>
            </a:pPr>
            <a:r>
              <a:rPr lang="en-US"/>
              <a:t>Explain CDE and open.</a:t>
            </a:r>
            <a:endParaRPr lang="en-US">
              <a:cs typeface="Calibri" panose="020F0502020204030204"/>
            </a:endParaRPr>
          </a:p>
          <a:p>
            <a:pPr marL="228600" indent="-228600">
              <a:buAutoNum type="arabicPeriod"/>
            </a:pPr>
            <a:r>
              <a:rPr lang="en-US"/>
              <a:t>Explain the search by text (Migraine)</a:t>
            </a:r>
            <a:endParaRPr lang="en-US">
              <a:ea typeface="Calibri"/>
              <a:cs typeface="Calibri"/>
            </a:endParaRPr>
          </a:p>
          <a:p>
            <a:pPr marL="228600" indent="-228600">
              <a:buAutoNum type="arabicPeriod"/>
            </a:pPr>
            <a:r>
              <a:rPr lang="en-US"/>
              <a:t>Explain the advance search</a:t>
            </a:r>
            <a:endParaRPr lang="en-US">
              <a:ea typeface="Calibri"/>
              <a:cs typeface="Calibri"/>
            </a:endParaRPr>
          </a:p>
          <a:p>
            <a:pPr marL="228600" indent="-228600">
              <a:buAutoNum type="arabicPeriod"/>
            </a:pPr>
            <a:r>
              <a:rPr lang="en-US"/>
              <a:t>Explain Copyright Statement and open.</a:t>
            </a:r>
            <a:endParaRPr lang="en-US">
              <a:cs typeface="Calibri" panose="020F0502020204030204"/>
            </a:endParaRPr>
          </a:p>
          <a:p>
            <a:pPr marL="228600" indent="-228600">
              <a:buAutoNum type="arabicPeriod"/>
            </a:pPr>
            <a:r>
              <a:rPr lang="en-US"/>
              <a:t>Copyrighted form</a:t>
            </a:r>
            <a:endParaRPr lang="en-US">
              <a:cs typeface="Calibri" panose="020F0502020204030204"/>
            </a:endParaRPr>
          </a:p>
          <a:p>
            <a:pPr lvl="1" indent="-228600">
              <a:buAutoNum type="arabicPeriod"/>
            </a:pPr>
            <a:r>
              <a:rPr lang="en-US">
                <a:ea typeface="Calibri" panose="020F0502020204030204"/>
                <a:cs typeface="Calibri" panose="020F0502020204030204"/>
              </a:rPr>
              <a:t>As you can see here, we have the name of the PROM, and instructions on how to obtain the license or permission of the PROM. Once your study team has obtained the license or permission, email the HEAL CDE email listed here, and they will send you the CDEs. I do want to note, that if you are a HEAL funded grantee, studying pain in human subjects, the HEAL CDE team will purchase the copyright licenses or the core Case Report Forms. However, these studies will be responsible for purchasing the </a:t>
            </a:r>
            <a:r>
              <a:rPr lang="en-US"/>
              <a:t>licenses for any</a:t>
            </a:r>
            <a:r>
              <a:rPr lang="en-US">
                <a:ea typeface="Calibri" panose="020F0502020204030204"/>
                <a:cs typeface="Calibri" panose="020F0502020204030204"/>
              </a:rPr>
              <a:t> copyrighted supplemental questionnaire. Lastly, you will also see that languages we have available for the form. In this case, we have only the </a:t>
            </a:r>
            <a:r>
              <a:rPr lang="en-US" err="1">
                <a:ea typeface="Calibri"/>
                <a:cs typeface="Calibri"/>
              </a:rPr>
              <a:t>english</a:t>
            </a:r>
            <a:r>
              <a:rPr lang="en-US">
                <a:ea typeface="Calibri" panose="020F0502020204030204"/>
                <a:cs typeface="Calibri" panose="020F0502020204030204"/>
              </a:rPr>
              <a:t> case report form available. </a:t>
            </a:r>
          </a:p>
          <a:p>
            <a:pPr marL="685800" lvl="1" indent="-228600">
              <a:buAutoNum type="arabicPeriod"/>
            </a:pPr>
            <a:endParaRPr lang="en-US">
              <a:ea typeface="Calibri" panose="020F0502020204030204"/>
              <a:cs typeface="Calibri" panose="020F0502020204030204"/>
            </a:endParaRPr>
          </a:p>
          <a:p>
            <a:pPr lvl="1"/>
            <a:endParaRPr lang="en-US">
              <a:ea typeface="Calibri" panose="020F0502020204030204"/>
              <a:cs typeface="Calibri" panose="020F0502020204030204"/>
            </a:endParaRPr>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DB1EA207-59DD-4651-8C48-8A2CFC7C5EDC}" type="slidenum">
              <a:rPr lang="en-US" smtClean="0"/>
              <a:t>18</a:t>
            </a:fld>
            <a:endParaRPr lang="en-US"/>
          </a:p>
        </p:txBody>
      </p:sp>
    </p:spTree>
    <p:extLst>
      <p:ext uri="{BB962C8B-B14F-4D97-AF65-F5344CB8AC3E}">
        <p14:creationId xmlns:p14="http://schemas.microsoft.com/office/powerpoint/2010/main" val="2694691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a:t>The charge of the Data Ecosystem</a:t>
            </a:r>
          </a:p>
          <a:p>
            <a:r>
              <a:rPr lang="en-US" sz="2000" b="0"/>
              <a:t>Thank you so much Giulia and Carolyn, and hello everyone. My name is Anthony Juehne and I serve as the program manager and data scientists overseeing the HEAL Data Ecosystem under the direction of Dr. Jess </a:t>
            </a:r>
            <a:r>
              <a:rPr lang="en-US" sz="2000" b="0" err="1"/>
              <a:t>Mazerik</a:t>
            </a:r>
            <a:r>
              <a:rPr lang="en-US" sz="2000" b="0"/>
              <a:t>.</a:t>
            </a:r>
          </a:p>
          <a:p>
            <a:r>
              <a:rPr lang="en-US" sz="2000" b="0"/>
              <a:t>I want to begin with a few summary level-setting points, then dive into the overall strategy and design of the HEAL Data Ecosystem.</a:t>
            </a:r>
          </a:p>
          <a:p>
            <a:r>
              <a:rPr lang="en-US" sz="2000"/>
              <a:t>HEAL is charged with incentivizing data sharing and data reuse to expedite discoveries addressing substance use and chronic pain.</a:t>
            </a:r>
          </a:p>
          <a:p>
            <a:r>
              <a:rPr lang="en-US" sz="2000"/>
              <a:t>The HEAL CDEs support implementation of clinical concepts and measures in a standardized way for all human clinical investigator teams.</a:t>
            </a:r>
          </a:p>
          <a:p>
            <a:r>
              <a:rPr lang="en-US" sz="2000"/>
              <a:t>These CDEs support harmonization and comparison of these measures across teams and the resources provided in the HEAL CDE repo support easy implementation of the HEAL CDEs within diverse data collection and management pipelines.</a:t>
            </a:r>
          </a:p>
          <a:p>
            <a:r>
              <a:rPr lang="en-US" sz="2000"/>
              <a:t>One key takeaway I hope to frame today is that as HEAL studies begin to share their data, rigorous (meta)data curation is crucial for both data discovery and reliable data (re)use and we’re carefully incorporated the HEAL CDEs into our overall metadata strategy. </a:t>
            </a:r>
          </a:p>
          <a:p>
            <a:r>
              <a:rPr lang="en-US" sz="2000"/>
              <a:t>One overarching principle in the development of the HEAL Data Ecosystem is to make it as easy as possible for both those sharing data and those reusing data to get those most value out of the data coming from HEAL studies.</a:t>
            </a:r>
          </a:p>
          <a:p>
            <a:endParaRPr lang="en-US" sz="2000"/>
          </a:p>
          <a:p>
            <a:pPr marL="285750" indent="-285750"/>
            <a:r>
              <a:rPr lang="en-US" sz="2000" b="1">
                <a:solidFill>
                  <a:srgbClr val="3F6B9D"/>
                </a:solidFill>
                <a:latin typeface="Calibri"/>
                <a:ea typeface="Calibri"/>
                <a:cs typeface="Calibri"/>
              </a:rPr>
              <a:t>Repositories: </a:t>
            </a:r>
            <a:r>
              <a:rPr lang="en-US" sz="2000">
                <a:latin typeface="Calibri"/>
                <a:ea typeface="Calibri"/>
                <a:cs typeface="Calibri"/>
              </a:rPr>
              <a:t>Heal-funded studies are required to deposit their data in one of the 26 HEAL compliant repositories for long-term storage, many of which offer domain or data-type specific curation support and ethical governance. The HEAL Data Stewards have carefully defined this repository list and provide direct support to help HEAL investigators determine the repository most appropriate for their study.</a:t>
            </a:r>
            <a:endParaRPr lang="en-US" sz="2000" b="1">
              <a:solidFill>
                <a:srgbClr val="112E51"/>
              </a:solidFill>
              <a:latin typeface="Calibri"/>
              <a:ea typeface="Calibri Light"/>
              <a:cs typeface="Calibri Light"/>
            </a:endParaRPr>
          </a:p>
          <a:p>
            <a:endParaRPr lang="en-US" sz="2000">
              <a:latin typeface="Calibri"/>
              <a:ea typeface="Calibri Light"/>
              <a:cs typeface="Calibri Light"/>
            </a:endParaRPr>
          </a:p>
          <a:p>
            <a:r>
              <a:rPr lang="en-US" sz="2000">
                <a:latin typeface="Calibri"/>
                <a:ea typeface="Calibri Light"/>
                <a:cs typeface="Calibri Light"/>
              </a:rPr>
              <a:t>The</a:t>
            </a:r>
            <a:r>
              <a:rPr lang="en-US" sz="2000" b="1">
                <a:solidFill>
                  <a:srgbClr val="3F6B9D"/>
                </a:solidFill>
                <a:latin typeface="Calibri"/>
                <a:ea typeface="Calibri Light"/>
                <a:cs typeface="Calibri Light"/>
              </a:rPr>
              <a:t> HEAL Data Platform</a:t>
            </a:r>
            <a:r>
              <a:rPr lang="en-US" sz="2000">
                <a:solidFill>
                  <a:srgbClr val="000000"/>
                </a:solidFill>
                <a:latin typeface="Calibri"/>
                <a:ea typeface="Calibri"/>
                <a:cs typeface="Calibri"/>
              </a:rPr>
              <a:t> is a data mesh providing a structured environment wherein users can search, discover, access, and analyze data from NIH HEAL-funded studies stored in these external repositories. The Platform does not directly store HEAL data but supports multiple use cases for diverse user groups:</a:t>
            </a:r>
            <a:endParaRPr lang="en-US" sz="2000">
              <a:ea typeface="Calibri"/>
              <a:cs typeface="Calibri"/>
            </a:endParaRPr>
          </a:p>
          <a:p>
            <a:pPr lvl="1"/>
            <a:r>
              <a:rPr lang="en-US" sz="2000" b="1">
                <a:solidFill>
                  <a:srgbClr val="3F6B9D"/>
                </a:solidFill>
                <a:latin typeface="Calibri"/>
                <a:ea typeface="Calibri"/>
                <a:cs typeface="Calibri"/>
              </a:rPr>
              <a:t>Search: </a:t>
            </a:r>
            <a:r>
              <a:rPr lang="en-US" sz="2000">
                <a:latin typeface="Calibri"/>
                <a:ea typeface="Calibri"/>
                <a:cs typeface="Calibri"/>
              </a:rPr>
              <a:t>U</a:t>
            </a:r>
            <a:r>
              <a:rPr lang="en-US" sz="2000">
                <a:solidFill>
                  <a:srgbClr val="000000"/>
                </a:solidFill>
                <a:latin typeface="Calibri"/>
                <a:ea typeface="Calibri"/>
                <a:cs typeface="Calibri"/>
              </a:rPr>
              <a:t>sers can search studies on the platform, gaining access to detailed information, including study specific CDEs being collected, as well as the access the study’s data and associated digital artifacts such as protocols and analysis code. </a:t>
            </a:r>
          </a:p>
          <a:p>
            <a:pPr lvl="1"/>
            <a:r>
              <a:rPr lang="en-US" sz="2000" b="1">
                <a:solidFill>
                  <a:srgbClr val="3F6B9D"/>
                </a:solidFill>
                <a:latin typeface="Calibri"/>
                <a:ea typeface="Calibri"/>
                <a:cs typeface="Calibri"/>
              </a:rPr>
              <a:t>Analyze: </a:t>
            </a:r>
            <a:r>
              <a:rPr lang="en-US" sz="2000">
                <a:latin typeface="Calibri"/>
                <a:ea typeface="Calibri"/>
                <a:cs typeface="Calibri"/>
              </a:rPr>
              <a:t>Platform users can conduct secondary data analysis across studies leveraging CDEs to uncover insights at the intersection of pain and addiction. </a:t>
            </a:r>
          </a:p>
          <a:p>
            <a:pPr lvl="1"/>
            <a:r>
              <a:rPr lang="en-US" sz="2000" b="1">
                <a:solidFill>
                  <a:srgbClr val="3F6B9D"/>
                </a:solidFill>
                <a:latin typeface="Calibri"/>
                <a:ea typeface="Calibri"/>
                <a:cs typeface="Calibri"/>
              </a:rPr>
              <a:t>Collaborate: </a:t>
            </a:r>
            <a:r>
              <a:rPr lang="en-US" sz="2000">
                <a:latin typeface="Calibri"/>
                <a:ea typeface="Calibri"/>
                <a:cs typeface="Calibri"/>
              </a:rPr>
              <a:t>Collaborate with other researchers and studies working on similar topics or using similar CDEs.</a:t>
            </a:r>
          </a:p>
          <a:p>
            <a:pPr lvl="1"/>
            <a:r>
              <a:rPr lang="en-US" sz="2000" b="1">
                <a:solidFill>
                  <a:srgbClr val="3F6B9D"/>
                </a:solidFill>
                <a:latin typeface="Calibri"/>
                <a:ea typeface="Calibri"/>
                <a:cs typeface="Calibri"/>
              </a:rPr>
              <a:t>Discover: </a:t>
            </a:r>
            <a:r>
              <a:rPr lang="en-US" sz="2000">
                <a:latin typeface="Calibri"/>
                <a:ea typeface="Calibri"/>
                <a:cs typeface="Calibri"/>
              </a:rPr>
              <a:t>Search for HEAL studies and related datasets and analyze them within a specific workspace. </a:t>
            </a:r>
          </a:p>
          <a:p>
            <a:endParaRPr lang="en-US" sz="2000" b="1">
              <a:solidFill>
                <a:srgbClr val="3F6B9D"/>
              </a:solidFill>
              <a:latin typeface="Calibri"/>
              <a:ea typeface="Calibri"/>
              <a:cs typeface="Calibri"/>
            </a:endParaRPr>
          </a:p>
          <a:p>
            <a:r>
              <a:rPr lang="en-US" sz="2000" b="1">
                <a:solidFill>
                  <a:srgbClr val="3F6B9D"/>
                </a:solidFill>
                <a:latin typeface="Calibri"/>
                <a:ea typeface="Calibri"/>
                <a:cs typeface="Calibri"/>
              </a:rPr>
              <a:t>Data Exploration:</a:t>
            </a:r>
            <a:r>
              <a:rPr lang="en-US" sz="2000" b="1">
                <a:latin typeface="Calibri"/>
                <a:ea typeface="Calibri"/>
                <a:cs typeface="Calibri"/>
              </a:rPr>
              <a:t> </a:t>
            </a:r>
            <a:r>
              <a:rPr lang="en-US" sz="2000">
                <a:latin typeface="Calibri"/>
                <a:ea typeface="Calibri"/>
                <a:cs typeface="Calibri"/>
              </a:rPr>
              <a:t>The HEAL Data Platform and HEAL Semantic Search Knowledge Graph offer robust tools for exploring data, supported by detailed metadata. These tools provide deeper insights into how data points are connected, helping researchers understand relationships between studies, datasets, and CDEs. </a:t>
            </a:r>
            <a:endParaRPr lang="en-US" sz="2000">
              <a:ea typeface="Calibri" panose="020F0502020204030204"/>
              <a:cs typeface="Calibri" panose="020F0502020204030204"/>
            </a:endParaRPr>
          </a:p>
          <a:p>
            <a:pPr marL="0" indent="0">
              <a:buNone/>
            </a:pPr>
            <a:endParaRPr lang="en-US">
              <a:ea typeface="Calibri"/>
              <a:cs typeface="Calibri"/>
            </a:endParaRPr>
          </a:p>
          <a:p>
            <a:endParaRPr lang="en-US"/>
          </a:p>
        </p:txBody>
      </p:sp>
      <p:sp>
        <p:nvSpPr>
          <p:cNvPr id="4" name="Slide Number Placeholder 3"/>
          <p:cNvSpPr>
            <a:spLocks noGrp="1"/>
          </p:cNvSpPr>
          <p:nvPr>
            <p:ph type="sldNum" sz="quarter" idx="5"/>
          </p:nvPr>
        </p:nvSpPr>
        <p:spPr/>
        <p:txBody>
          <a:bodyPr/>
          <a:lstStyle/>
          <a:p>
            <a:fld id="{DB1EA207-59DD-4651-8C48-8A2CFC7C5EDC}" type="slidenum">
              <a:rPr lang="en-US" smtClean="0"/>
              <a:t>19</a:t>
            </a:fld>
            <a:endParaRPr lang="en-US"/>
          </a:p>
        </p:txBody>
      </p:sp>
    </p:spTree>
    <p:extLst>
      <p:ext uri="{BB962C8B-B14F-4D97-AF65-F5344CB8AC3E}">
        <p14:creationId xmlns:p14="http://schemas.microsoft.com/office/powerpoint/2010/main" val="1955147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D1D3ECE5-DD54-81DF-5F11-BC7E81507CBB}"/>
            </a:ext>
          </a:extLst>
        </p:cNvPr>
        <p:cNvGrpSpPr/>
        <p:nvPr/>
      </p:nvGrpSpPr>
      <p:grpSpPr>
        <a:xfrm>
          <a:off x="0" y="0"/>
          <a:ext cx="0" cy="0"/>
          <a:chOff x="0" y="0"/>
          <a:chExt cx="0" cy="0"/>
        </a:xfrm>
      </p:grpSpPr>
      <p:sp>
        <p:nvSpPr>
          <p:cNvPr id="359" name="Google Shape;359;g276164f0816_0_759:notes">
            <a:extLst>
              <a:ext uri="{FF2B5EF4-FFF2-40B4-BE49-F238E27FC236}">
                <a16:creationId xmlns:a16="http://schemas.microsoft.com/office/drawing/2014/main" id="{24D75314-1808-6938-2BBA-E1F37EDC6E3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276164f0816_0_759:notes">
            <a:extLst>
              <a:ext uri="{FF2B5EF4-FFF2-40B4-BE49-F238E27FC236}">
                <a16:creationId xmlns:a16="http://schemas.microsoft.com/office/drawing/2014/main" id="{45C2413B-0D5A-87DE-D4D2-F5731C63AB4D}"/>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Metadata are the crucial driving force for the HEAL Data Ecosystem. The </a:t>
            </a:r>
            <a:r>
              <a:rPr lang="en-US" b="0" i="0">
                <a:solidFill>
                  <a:srgbClr val="1F2328"/>
                </a:solidFill>
                <a:effectLst/>
                <a:latin typeface="-apple-system"/>
              </a:rPr>
              <a:t>HEAL Platform leverages multiple-levels of metadata to power search and discovery tools supporting Platform users in finding studies and data of interest to their needs, as well as harmonizing and analyzing data.</a:t>
            </a:r>
            <a:endParaRPr/>
          </a:p>
          <a:p>
            <a:pPr marL="0" lvl="0" indent="0" algn="l" rtl="0">
              <a:spcBef>
                <a:spcPts val="0"/>
              </a:spcBef>
              <a:spcAft>
                <a:spcPts val="0"/>
              </a:spcAft>
              <a:buNone/>
            </a:pPr>
            <a:endParaRPr lang="en-US"/>
          </a:p>
          <a:p>
            <a:pPr marL="0" lvl="0" indent="0" algn="l" rtl="0">
              <a:spcBef>
                <a:spcPts val="0"/>
              </a:spcBef>
              <a:spcAft>
                <a:spcPts val="0"/>
              </a:spcAft>
              <a:buNone/>
            </a:pPr>
            <a:r>
              <a:rPr lang="en-US"/>
              <a:t>This slide demonstrates the levels of metadata and how they are hierarchically related.</a:t>
            </a:r>
            <a:endParaRPr/>
          </a:p>
          <a:p>
            <a:pPr marL="0" lvl="0" indent="0" algn="l" rtl="0">
              <a:spcBef>
                <a:spcPts val="0"/>
              </a:spcBef>
              <a:spcAft>
                <a:spcPts val="0"/>
              </a:spcAft>
              <a:buNone/>
            </a:pPr>
            <a:r>
              <a:rPr lang="en"/>
              <a:t>From higher-level Study-level metadata describing the research focus area and cohort characterists -&gt; Variable-level metadata describing individual study data elements (think of this as a data dictionary)-&gt; to CDE and related semantic information which support linkage of case report forms, biomedical concepts, and semantic standards.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kern="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kern="0">
                <a:effectLst/>
                <a:latin typeface="Arial" panose="020B0604020202020204" pitchFamily="34" charset="0"/>
                <a:ea typeface="Times New Roman" panose="02020603050405020304" pitchFamily="18" charset="0"/>
                <a:cs typeface="Times New Roman" panose="02020603050405020304" pitchFamily="18" charset="0"/>
              </a:rPr>
              <a:t>One major goal is to make the process of provisioning this metadata as simple and streamlined as possible, thus the HEAL Platform leverages metadata from multiple external sources, including Clinicaltrails.gov and NIH Reporter, and links directly to the HEAL CDE repo to both support CDE variable-level metadata curation and traceability to the CDE repo materials supporting implementation and reuse.</a:t>
            </a:r>
            <a:endParaRPr lang="en"/>
          </a:p>
        </p:txBody>
      </p:sp>
      <p:sp>
        <p:nvSpPr>
          <p:cNvPr id="361" name="Google Shape;361;g276164f0816_0_759:notes">
            <a:extLst>
              <a:ext uri="{FF2B5EF4-FFF2-40B4-BE49-F238E27FC236}">
                <a16:creationId xmlns:a16="http://schemas.microsoft.com/office/drawing/2014/main" id="{89B04D94-96DE-E4E7-D223-B65D790BF357}"/>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20</a:t>
            </a:fld>
            <a:endParaRPr/>
          </a:p>
        </p:txBody>
      </p:sp>
    </p:spTree>
    <p:extLst>
      <p:ext uri="{BB962C8B-B14F-4D97-AF65-F5344CB8AC3E}">
        <p14:creationId xmlns:p14="http://schemas.microsoft.com/office/powerpoint/2010/main" val="1235581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277db0b621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277db0b621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Let’s take a quick look at what can be achieved with these metadata by diving into the BACPAC study on the Platform.</a:t>
            </a:r>
          </a:p>
          <a:p>
            <a:pPr marL="0" lvl="0" indent="0" algn="l" rtl="0">
              <a:spcBef>
                <a:spcPts val="0"/>
              </a:spcBef>
              <a:spcAft>
                <a:spcPts val="0"/>
              </a:spcAft>
              <a:buNone/>
            </a:pPr>
            <a:r>
              <a:rPr lang="en-US"/>
              <a:t>From this study’s metadata record, we can quickly determine it’s a </a:t>
            </a:r>
            <a:r>
              <a:rPr lang="en-US" err="1"/>
              <a:t>mutli</a:t>
            </a:r>
            <a:r>
              <a:rPr lang="en-US"/>
              <a:t>-site human clinical trial implementing an intervention chronic low back pain measuring the secondary outcome of change in opioid medication use.</a:t>
            </a:r>
          </a:p>
          <a:p>
            <a:pPr marL="0" lvl="0" indent="0" algn="l" rtl="0">
              <a:spcBef>
                <a:spcPts val="0"/>
              </a:spcBef>
              <a:spcAft>
                <a:spcPts val="0"/>
              </a:spcAft>
              <a:buNone/>
            </a:pPr>
            <a:r>
              <a:rPr lang="en-US"/>
              <a:t>By diving into the variable level metadata record for this study, we can see they used an extended version of the TAPS CDE with an additional element measuring daily opioid pain medication use at multiple time points in the study.</a:t>
            </a: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When we pull these BACPAC data into a Platform workspace, the VLMD shown in the previous slide allow us to more readily understand what “OPIOD01” means and thus we can more reliably work with this data when building and interpreting our analysis. In addition, these VLMD support more reliable data harmonization and comparison across teams, as well as the opportunity to build larger more generalizable models of pain and addiction driven by more reliable data.</a:t>
            </a:r>
          </a:p>
          <a:p>
            <a:endParaRPr lang="en-US"/>
          </a:p>
        </p:txBody>
      </p:sp>
      <p:sp>
        <p:nvSpPr>
          <p:cNvPr id="4" name="Slide Number Placeholder 3"/>
          <p:cNvSpPr>
            <a:spLocks noGrp="1"/>
          </p:cNvSpPr>
          <p:nvPr>
            <p:ph type="sldNum" sz="quarter" idx="5"/>
          </p:nvPr>
        </p:nvSpPr>
        <p:spPr/>
        <p:txBody>
          <a:bodyPr/>
          <a:lstStyle/>
          <a:p>
            <a:fld id="{DB1EA207-59DD-4651-8C48-8A2CFC7C5EDC}" type="slidenum">
              <a:rPr lang="en-US" smtClean="0"/>
              <a:t>22</a:t>
            </a:fld>
            <a:endParaRPr lang="en-US"/>
          </a:p>
        </p:txBody>
      </p:sp>
    </p:spTree>
    <p:extLst>
      <p:ext uri="{BB962C8B-B14F-4D97-AF65-F5344CB8AC3E}">
        <p14:creationId xmlns:p14="http://schemas.microsoft.com/office/powerpoint/2010/main" val="837255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objectives for this lesson are to explain the biopsychosocial model of pain, and why this model is important when assessing pain; to introduce everyone to the domains that are required to be measured as part of the HEAL CDE core for studies involving human subjects; to explain why the NIH HEAL initiative decided to standardize domains, and the process they undertook to do so; to demonstrate for participants how to actually access and use the core questionnaires through the CDE repository; and lastly, to explain and demonstrate the HEAL Data Ecosystem, a useful tool for all pain researchers to conduct secondary data analyses. </a:t>
            </a:r>
            <a:endParaRPr lang="en-US" dirty="0">
              <a:cs typeface="Calibri"/>
            </a:endParaRPr>
          </a:p>
        </p:txBody>
      </p:sp>
      <p:sp>
        <p:nvSpPr>
          <p:cNvPr id="4" name="Slide Number Placeholder 3"/>
          <p:cNvSpPr>
            <a:spLocks noGrp="1"/>
          </p:cNvSpPr>
          <p:nvPr>
            <p:ph type="sldNum" sz="quarter" idx="5"/>
          </p:nvPr>
        </p:nvSpPr>
        <p:spPr/>
        <p:txBody>
          <a:bodyPr/>
          <a:lstStyle/>
          <a:p>
            <a:fld id="{DB1EA207-59DD-4651-8C48-8A2CFC7C5EDC}" type="slidenum">
              <a:rPr lang="en-US" smtClean="0"/>
              <a:t>2</a:t>
            </a:fld>
            <a:endParaRPr lang="en-US"/>
          </a:p>
        </p:txBody>
      </p:sp>
    </p:spTree>
    <p:extLst>
      <p:ext uri="{BB962C8B-B14F-4D97-AF65-F5344CB8AC3E}">
        <p14:creationId xmlns:p14="http://schemas.microsoft.com/office/powerpoint/2010/main" val="3335400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recap what we have covered in this lesson, we would like to emphasize the importance of the biopsychosocial model of pain when considering assessment for pain research. </a:t>
            </a:r>
          </a:p>
          <a:p>
            <a:endParaRPr lang="en-US"/>
          </a:p>
          <a:p>
            <a:r>
              <a:rPr lang="en-US"/>
              <a:t>The NIH HEAL Initiative considered pain holistically when developing the core CDEs, which is a set of standardized patient-reported outcomes and questionnaires that all HEAL-funded PIs studying human subjects must measure. However, researchers are expected to measure additional outcomes that are specific or relevant to their study aims, populations, or interventions. </a:t>
            </a:r>
          </a:p>
          <a:p>
            <a:endParaRPr lang="en-US"/>
          </a:p>
          <a:p>
            <a:r>
              <a:rPr lang="en-US"/>
              <a:t>The HEAL CDE program was created to enable data harmonization for the field of pain research, so that study results can be more easily compared to better understand and improve pain treatments moving forward. To support this goal, the HEAL Data Ecosystem is also a very useful tool to support secondary data analyses because it allows anyone to search for data that has been uploaded by HEAL investigators. Users can search for studies based on outcomes, health conditions, interventions, or populations, among other variables. </a:t>
            </a:r>
          </a:p>
          <a:p>
            <a:endParaRPr lang="en-US"/>
          </a:p>
          <a:p>
            <a:r>
              <a:rPr lang="en-US"/>
              <a:t>With the HEAL CDE program, through both the core CDEs and supplemental CDEs, our goal is to put in the work now to align outcomes and questionnaires for improved data harmonization so that in the future researchers and other stakeholders can more easily compare data across studies, perform statistically significant analyses of study results, and enhance pain treatments. </a:t>
            </a:r>
          </a:p>
        </p:txBody>
      </p:sp>
      <p:sp>
        <p:nvSpPr>
          <p:cNvPr id="4" name="Slide Number Placeholder 3"/>
          <p:cNvSpPr>
            <a:spLocks noGrp="1"/>
          </p:cNvSpPr>
          <p:nvPr>
            <p:ph type="sldNum" sz="quarter" idx="5"/>
          </p:nvPr>
        </p:nvSpPr>
        <p:spPr/>
        <p:txBody>
          <a:bodyPr/>
          <a:lstStyle/>
          <a:p>
            <a:fld id="{DB1EA207-59DD-4651-8C48-8A2CFC7C5EDC}" type="slidenum">
              <a:rPr lang="en-US" smtClean="0"/>
              <a:t>23</a:t>
            </a:fld>
            <a:endParaRPr lang="en-US"/>
          </a:p>
        </p:txBody>
      </p:sp>
    </p:spTree>
    <p:extLst>
      <p:ext uri="{BB962C8B-B14F-4D97-AF65-F5344CB8AC3E}">
        <p14:creationId xmlns:p14="http://schemas.microsoft.com/office/powerpoint/2010/main" val="40232124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very much for taking the time to learn about the HEAL CDE program. Here we have provided a list of links and tools related to the HEAL CDE program and the HEAL Data Ecosystem, as well as other NIH resources and CDE requirements from other institute and centers. </a:t>
            </a:r>
          </a:p>
        </p:txBody>
      </p:sp>
      <p:sp>
        <p:nvSpPr>
          <p:cNvPr id="4" name="Slide Number Placeholder 3"/>
          <p:cNvSpPr>
            <a:spLocks noGrp="1"/>
          </p:cNvSpPr>
          <p:nvPr>
            <p:ph type="sldNum" sz="quarter" idx="5"/>
          </p:nvPr>
        </p:nvSpPr>
        <p:spPr/>
        <p:txBody>
          <a:bodyPr/>
          <a:lstStyle/>
          <a:p>
            <a:fld id="{DB1EA207-59DD-4651-8C48-8A2CFC7C5EDC}" type="slidenum">
              <a:rPr lang="en-US" smtClean="0"/>
              <a:t>24</a:t>
            </a:fld>
            <a:endParaRPr lang="en-US"/>
          </a:p>
        </p:txBody>
      </p:sp>
    </p:spTree>
    <p:extLst>
      <p:ext uri="{BB962C8B-B14F-4D97-AF65-F5344CB8AC3E}">
        <p14:creationId xmlns:p14="http://schemas.microsoft.com/office/powerpoint/2010/main" val="33326995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Additionally, these webinars dive further into the HEAL CDE program and Data Ecosystem. </a:t>
            </a:r>
          </a:p>
        </p:txBody>
      </p:sp>
      <p:sp>
        <p:nvSpPr>
          <p:cNvPr id="4" name="Slide Number Placeholder 3"/>
          <p:cNvSpPr>
            <a:spLocks noGrp="1"/>
          </p:cNvSpPr>
          <p:nvPr>
            <p:ph type="sldNum" sz="quarter" idx="5"/>
          </p:nvPr>
        </p:nvSpPr>
        <p:spPr/>
        <p:txBody>
          <a:bodyPr/>
          <a:lstStyle/>
          <a:p>
            <a:fld id="{DB1EA207-59DD-4651-8C48-8A2CFC7C5EDC}" type="slidenum">
              <a:rPr lang="en-US" smtClean="0"/>
              <a:t>25</a:t>
            </a:fld>
            <a:endParaRPr lang="en-US"/>
          </a:p>
        </p:txBody>
      </p:sp>
    </p:spTree>
    <p:extLst>
      <p:ext uri="{BB962C8B-B14F-4D97-AF65-F5344CB8AC3E}">
        <p14:creationId xmlns:p14="http://schemas.microsoft.com/office/powerpoint/2010/main" val="787099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HEAL-funded researchers, these webinars and tutorials provide information about data sharing requirements and processes for registering and uploading your data to a HEAL-compliant repository. </a:t>
            </a:r>
          </a:p>
        </p:txBody>
      </p:sp>
      <p:sp>
        <p:nvSpPr>
          <p:cNvPr id="4" name="Slide Number Placeholder 3"/>
          <p:cNvSpPr>
            <a:spLocks noGrp="1"/>
          </p:cNvSpPr>
          <p:nvPr>
            <p:ph type="sldNum" sz="quarter" idx="5"/>
          </p:nvPr>
        </p:nvSpPr>
        <p:spPr/>
        <p:txBody>
          <a:bodyPr/>
          <a:lstStyle/>
          <a:p>
            <a:fld id="{DB1EA207-59DD-4651-8C48-8A2CFC7C5EDC}" type="slidenum">
              <a:rPr lang="en-US" smtClean="0"/>
              <a:t>26</a:t>
            </a:fld>
            <a:endParaRPr lang="en-US"/>
          </a:p>
        </p:txBody>
      </p:sp>
    </p:spTree>
    <p:extLst>
      <p:ext uri="{BB962C8B-B14F-4D97-AF65-F5344CB8AC3E}">
        <p14:creationId xmlns:p14="http://schemas.microsoft.com/office/powerpoint/2010/main" val="10910587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Lastly, if you have any follow-up questions about anything you heard today, we have listed the contact information for the HEAL CDE Program staff and the HEAL Data Ecosystem. </a:t>
            </a:r>
          </a:p>
        </p:txBody>
      </p:sp>
      <p:sp>
        <p:nvSpPr>
          <p:cNvPr id="4" name="Slide Number Placeholder 3"/>
          <p:cNvSpPr>
            <a:spLocks noGrp="1"/>
          </p:cNvSpPr>
          <p:nvPr>
            <p:ph type="sldNum" sz="quarter" idx="5"/>
          </p:nvPr>
        </p:nvSpPr>
        <p:spPr/>
        <p:txBody>
          <a:bodyPr/>
          <a:lstStyle/>
          <a:p>
            <a:fld id="{DB1EA207-59DD-4651-8C48-8A2CFC7C5EDC}" type="slidenum">
              <a:rPr lang="en-US" smtClean="0"/>
              <a:t>27</a:t>
            </a:fld>
            <a:endParaRPr lang="en-US"/>
          </a:p>
        </p:txBody>
      </p:sp>
    </p:spTree>
    <p:extLst>
      <p:ext uri="{BB962C8B-B14F-4D97-AF65-F5344CB8AC3E}">
        <p14:creationId xmlns:p14="http://schemas.microsoft.com/office/powerpoint/2010/main" val="1792859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To provide a bit of context for the HEAL CDE program, it's important to mention that NIH has a Data Management and Sharing Policy, effective as of January 2023. Any investigator who receives funding from NIH should ensure that they are in compliance with the NIH data sharing policy, as well as any specific data sharing requirements of the Institute or Center from which they received funding.</a:t>
            </a:r>
          </a:p>
          <a:p>
            <a:endParaRPr lang="en-US">
              <a:cs typeface="Calibri"/>
            </a:endParaRPr>
          </a:p>
          <a:p>
            <a:r>
              <a:rPr lang="en-US">
                <a:cs typeface="Calibri"/>
              </a:rPr>
              <a:t>The HEAL initiative has its own data sharing policy, and use of the common data elements is just one requirement of that policy, which is linked here. </a:t>
            </a:r>
            <a:endParaRPr lang="en-US" dirty="0">
              <a:cs typeface="Calibri"/>
            </a:endParaRPr>
          </a:p>
        </p:txBody>
      </p:sp>
      <p:sp>
        <p:nvSpPr>
          <p:cNvPr id="4" name="Slide Number Placeholder 3"/>
          <p:cNvSpPr>
            <a:spLocks noGrp="1"/>
          </p:cNvSpPr>
          <p:nvPr>
            <p:ph type="sldNum" sz="quarter" idx="5"/>
          </p:nvPr>
        </p:nvSpPr>
        <p:spPr/>
        <p:txBody>
          <a:bodyPr/>
          <a:lstStyle/>
          <a:p>
            <a:fld id="{DB1EA207-59DD-4651-8C48-8A2CFC7C5EDC}" type="slidenum">
              <a:rPr lang="en-US" smtClean="0"/>
              <a:t>3</a:t>
            </a:fld>
            <a:endParaRPr lang="en-US"/>
          </a:p>
        </p:txBody>
      </p:sp>
    </p:spTree>
    <p:extLst>
      <p:ext uri="{BB962C8B-B14F-4D97-AF65-F5344CB8AC3E}">
        <p14:creationId xmlns:p14="http://schemas.microsoft.com/office/powerpoint/2010/main" val="3216205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When we think about how to measure and assess pain, it's important to keep in mind that pain is not just a physical experience. A person's experience of pain encompasses biological, psychological, and social factors, which means that assessing pain in research must also account for these various factors, and how they can interact with each other. When creating the Common Data Elements program, NIH sought to move beyond just assessing pain intensity, and consider a holistic approach to measuring pain. </a:t>
            </a:r>
          </a:p>
        </p:txBody>
      </p:sp>
      <p:sp>
        <p:nvSpPr>
          <p:cNvPr id="4" name="Slide Number Placeholder 3"/>
          <p:cNvSpPr>
            <a:spLocks noGrp="1"/>
          </p:cNvSpPr>
          <p:nvPr>
            <p:ph type="sldNum" sz="quarter" idx="5"/>
          </p:nvPr>
        </p:nvSpPr>
        <p:spPr/>
        <p:txBody>
          <a:bodyPr/>
          <a:lstStyle/>
          <a:p>
            <a:fld id="{DB1EA207-59DD-4651-8C48-8A2CFC7C5EDC}" type="slidenum">
              <a:rPr lang="en-US" smtClean="0"/>
              <a:t>4</a:t>
            </a:fld>
            <a:endParaRPr lang="en-US"/>
          </a:p>
        </p:txBody>
      </p:sp>
    </p:spTree>
    <p:extLst>
      <p:ext uri="{BB962C8B-B14F-4D97-AF65-F5344CB8AC3E}">
        <p14:creationId xmlns:p14="http://schemas.microsoft.com/office/powerpoint/2010/main" val="1393193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explaining the process of developing CDEs and the required CDEs, we would like to point out a few relevant terms here. A Common Data Element is a standardized, precisely defined question that is paired with a set of specific allowable responses, and CDEs are used systematically across studies so that data can be collected in a consistent and comparable way. </a:t>
            </a:r>
          </a:p>
          <a:p>
            <a:endParaRPr lang="en-US" dirty="0"/>
          </a:p>
          <a:p>
            <a:r>
              <a:rPr lang="en-US" dirty="0"/>
              <a:t>A domain, also often referred to a patient-reported outcome, or PRO, is broad aspect of a heath condition that can be measured. Outcomes are “what” to assess in a study. </a:t>
            </a:r>
          </a:p>
          <a:p>
            <a:endParaRPr lang="en-US" dirty="0"/>
          </a:p>
          <a:p>
            <a:r>
              <a:rPr lang="en-US" dirty="0"/>
              <a:t>On the other hand, a Patient-Reported Outcome Measure, or PROM, indicates “how” to measure an outcome or domain through a measurement tool, such as a questionnaire. For the HEAL CDE program, we use the term Case Report Form, or CRF, for questionnaires. </a:t>
            </a:r>
          </a:p>
          <a:p>
            <a:endParaRPr lang="en-US" dirty="0"/>
          </a:p>
          <a:p>
            <a:r>
              <a:rPr lang="en-US" dirty="0"/>
              <a:t>Lastly, the HEAL Core CDEs refers to the minimal and defined set of patient-reported outcome screening tools for the 10 domains that are required to be collected by all HEAL-funded pain studies that involve human subjects. Researchers usually will also collect additional data outside of these core domains, that are relevant to their study aims, area of research, or study populations. </a:t>
            </a:r>
          </a:p>
        </p:txBody>
      </p:sp>
      <p:sp>
        <p:nvSpPr>
          <p:cNvPr id="4" name="Slide Number Placeholder 3"/>
          <p:cNvSpPr>
            <a:spLocks noGrp="1"/>
          </p:cNvSpPr>
          <p:nvPr>
            <p:ph type="sldNum" sz="quarter" idx="5"/>
          </p:nvPr>
        </p:nvSpPr>
        <p:spPr/>
        <p:txBody>
          <a:bodyPr/>
          <a:lstStyle/>
          <a:p>
            <a:fld id="{DB1EA207-59DD-4651-8C48-8A2CFC7C5EDC}" type="slidenum">
              <a:rPr lang="en-US" smtClean="0"/>
              <a:t>5</a:t>
            </a:fld>
            <a:endParaRPr lang="en-US"/>
          </a:p>
        </p:txBody>
      </p:sp>
    </p:spTree>
    <p:extLst>
      <p:ext uri="{BB962C8B-B14F-4D97-AF65-F5344CB8AC3E}">
        <p14:creationId xmlns:p14="http://schemas.microsoft.com/office/powerpoint/2010/main" val="1327355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an example of a Case Report Form, or Patient-Reported Outcome Measure. The PROM is called the Brief Pain Inventory, and the CDEs are the individual questions that are standardized with a specific set of permissible values. </a:t>
            </a:r>
          </a:p>
        </p:txBody>
      </p:sp>
      <p:sp>
        <p:nvSpPr>
          <p:cNvPr id="4" name="Slide Number Placeholder 3"/>
          <p:cNvSpPr>
            <a:spLocks noGrp="1"/>
          </p:cNvSpPr>
          <p:nvPr>
            <p:ph type="sldNum" sz="quarter" idx="5"/>
          </p:nvPr>
        </p:nvSpPr>
        <p:spPr/>
        <p:txBody>
          <a:bodyPr/>
          <a:lstStyle/>
          <a:p>
            <a:fld id="{DB1EA207-59DD-4651-8C48-8A2CFC7C5EDC}" type="slidenum">
              <a:rPr lang="en-US" smtClean="0"/>
              <a:t>6</a:t>
            </a:fld>
            <a:endParaRPr lang="en-US"/>
          </a:p>
        </p:txBody>
      </p:sp>
    </p:spTree>
    <p:extLst>
      <p:ext uri="{BB962C8B-B14F-4D97-AF65-F5344CB8AC3E}">
        <p14:creationId xmlns:p14="http://schemas.microsoft.com/office/powerpoint/2010/main" val="3871138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are also examples of Common Data Elements. Each CDE has a name that is pulled from the Case Report Form, as well as a definition, description, variable name, and sets of permissible values. All of these items must be standardized for each CDE to ensure data interoperability and comparability when the data is collected and later uploaded to a repository. </a:t>
            </a:r>
          </a:p>
        </p:txBody>
      </p:sp>
      <p:sp>
        <p:nvSpPr>
          <p:cNvPr id="4" name="Slide Number Placeholder 3"/>
          <p:cNvSpPr>
            <a:spLocks noGrp="1"/>
          </p:cNvSpPr>
          <p:nvPr>
            <p:ph type="sldNum" sz="quarter" idx="5"/>
          </p:nvPr>
        </p:nvSpPr>
        <p:spPr/>
        <p:txBody>
          <a:bodyPr/>
          <a:lstStyle/>
          <a:p>
            <a:fld id="{DB1EA207-59DD-4651-8C48-8A2CFC7C5EDC}" type="slidenum">
              <a:rPr lang="en-US" smtClean="0"/>
              <a:t>7</a:t>
            </a:fld>
            <a:endParaRPr lang="en-US"/>
          </a:p>
        </p:txBody>
      </p:sp>
    </p:spTree>
    <p:extLst>
      <p:ext uri="{BB962C8B-B14F-4D97-AF65-F5344CB8AC3E}">
        <p14:creationId xmlns:p14="http://schemas.microsoft.com/office/powerpoint/2010/main" val="1501659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10 core domains for the HEAL CDE program are listed here in the top row, and below is the PROM used to assess each domain. </a:t>
            </a:r>
          </a:p>
        </p:txBody>
      </p:sp>
      <p:sp>
        <p:nvSpPr>
          <p:cNvPr id="4" name="Slide Number Placeholder 3"/>
          <p:cNvSpPr>
            <a:spLocks noGrp="1"/>
          </p:cNvSpPr>
          <p:nvPr>
            <p:ph type="sldNum" sz="quarter" idx="5"/>
          </p:nvPr>
        </p:nvSpPr>
        <p:spPr/>
        <p:txBody>
          <a:bodyPr/>
          <a:lstStyle/>
          <a:p>
            <a:fld id="{DB1EA207-59DD-4651-8C48-8A2CFC7C5EDC}" type="slidenum">
              <a:rPr lang="en-US" smtClean="0"/>
              <a:t>8</a:t>
            </a:fld>
            <a:endParaRPr lang="en-US"/>
          </a:p>
        </p:txBody>
      </p:sp>
    </p:spTree>
    <p:extLst>
      <p:ext uri="{BB962C8B-B14F-4D97-AF65-F5344CB8AC3E}">
        <p14:creationId xmlns:p14="http://schemas.microsoft.com/office/powerpoint/2010/main" val="1153102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
                <a:srgbClr val="982468"/>
              </a:buClr>
              <a:buSzTx/>
              <a:buFont typeface="Arial" panose="020B0604020202020204" pitchFamily="34" charset="0"/>
              <a:buNone/>
              <a:tabLst/>
              <a:defRPr/>
            </a:pPr>
            <a:r>
              <a:rPr kumimoji="0" lang="en-US" sz="2600" b="0" i="0" u="none" strike="noStrike" kern="1200" cap="none" spc="0" normalizeH="0" baseline="0" noProof="0">
                <a:ln>
                  <a:noFill/>
                </a:ln>
                <a:solidFill>
                  <a:srgbClr val="000000"/>
                </a:solidFill>
                <a:effectLst/>
                <a:uLnTx/>
                <a:uFillTx/>
                <a:latin typeface="Arial" panose="020B0604020202020204"/>
                <a:ea typeface="+mn-ea"/>
                <a:cs typeface="+mn-cs"/>
              </a:rPr>
              <a:t>Now that we have familiarized you with key terms relevant to the CDE program, I will provide an overview of why and how the program was created. </a:t>
            </a:r>
          </a:p>
          <a:p>
            <a:pPr marL="0" marR="0" lvl="0" indent="0" algn="l" defTabSz="914400" rtl="0" eaLnBrk="1" fontAlgn="auto" latinLnBrk="0" hangingPunct="1">
              <a:lnSpc>
                <a:spcPct val="90000"/>
              </a:lnSpc>
              <a:spcBef>
                <a:spcPts val="1000"/>
              </a:spcBef>
              <a:spcAft>
                <a:spcPts val="0"/>
              </a:spcAft>
              <a:buClr>
                <a:srgbClr val="982468"/>
              </a:buClr>
              <a:buSzTx/>
              <a:buFont typeface="Arial" panose="020B0604020202020204" pitchFamily="34" charset="0"/>
              <a:buNone/>
              <a:tabLst/>
              <a:defRPr/>
            </a:pPr>
            <a:endParaRPr kumimoji="0" lang="en-US" sz="26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1000"/>
              </a:spcBef>
              <a:spcAft>
                <a:spcPts val="0"/>
              </a:spcAft>
              <a:buClr>
                <a:srgbClr val="982468"/>
              </a:buClr>
              <a:buSzTx/>
              <a:buFont typeface="Arial" panose="020B0604020202020204" pitchFamily="34" charset="0"/>
              <a:buNone/>
              <a:tabLst/>
              <a:defRPr/>
            </a:pPr>
            <a:r>
              <a:rPr kumimoji="0" lang="en-US" sz="2600" b="0" i="0" u="none" strike="noStrike" kern="1200" cap="none" spc="0" normalizeH="0" baseline="0" noProof="0">
                <a:ln>
                  <a:noFill/>
                </a:ln>
                <a:solidFill>
                  <a:srgbClr val="000000"/>
                </a:solidFill>
                <a:effectLst/>
                <a:uLnTx/>
                <a:uFillTx/>
                <a:latin typeface="Arial" panose="020B0604020202020204"/>
                <a:ea typeface="+mn-ea"/>
                <a:cs typeface="+mn-cs"/>
              </a:rPr>
              <a:t>The HEAL Initiative decided it was important to e</a:t>
            </a:r>
            <a:r>
              <a:rPr lang="en-US"/>
              <a:t>stablish a comprehensive set of core domains for both chronic and acute pain that all HEAL-funded pain researchers could use within their studies. The core outcome sets were also developed to assess all pain conditions within the HEAL initiative. </a:t>
            </a:r>
          </a:p>
          <a:p>
            <a:pPr marL="0" marR="0" lvl="0" indent="0" algn="l" defTabSz="914400" rtl="0" eaLnBrk="1" fontAlgn="auto" latinLnBrk="0" hangingPunct="1">
              <a:lnSpc>
                <a:spcPct val="90000"/>
              </a:lnSpc>
              <a:spcBef>
                <a:spcPts val="1000"/>
              </a:spcBef>
              <a:spcAft>
                <a:spcPts val="0"/>
              </a:spcAft>
              <a:buClr>
                <a:srgbClr val="982468"/>
              </a:buClr>
              <a:buSzTx/>
              <a:buFont typeface="Arial" panose="020B0604020202020204" pitchFamily="34" charset="0"/>
              <a:buNone/>
              <a:tabLst/>
              <a:defRPr/>
            </a:pPr>
            <a:endParaRPr lang="en-US"/>
          </a:p>
          <a:p>
            <a:r>
              <a:rPr lang="en-US"/>
              <a:t>The HEAL pain CDE program was created because of the unprecedented opportunity for the pain research community to access quality and meaningful data across pain conditions, populations, and interventions. </a:t>
            </a:r>
          </a:p>
          <a:p>
            <a:endParaRPr lang="en-US"/>
          </a:p>
          <a:p>
            <a:r>
              <a:rPr lang="en-US"/>
              <a:t>The HEAL pain CDE program also facilitates cross-study comparisons and improves the interpretability of findings from patient reported outcome measures. Additionally, the HEAL pain CDE program will allow for the comparability of results across clinical trials, which will allow us to quantify the impact of interventions. </a:t>
            </a:r>
          </a:p>
          <a:p>
            <a:endParaRPr lang="en-US"/>
          </a:p>
        </p:txBody>
      </p:sp>
      <p:sp>
        <p:nvSpPr>
          <p:cNvPr id="4" name="Slide Number Placeholder 3"/>
          <p:cNvSpPr>
            <a:spLocks noGrp="1"/>
          </p:cNvSpPr>
          <p:nvPr>
            <p:ph type="sldNum" sz="quarter" idx="5"/>
          </p:nvPr>
        </p:nvSpPr>
        <p:spPr/>
        <p:txBody>
          <a:bodyPr/>
          <a:lstStyle/>
          <a:p>
            <a:fld id="{DB1EA207-59DD-4651-8C48-8A2CFC7C5EDC}" type="slidenum">
              <a:rPr lang="en-US" smtClean="0"/>
              <a:t>9</a:t>
            </a:fld>
            <a:endParaRPr lang="en-US"/>
          </a:p>
        </p:txBody>
      </p:sp>
    </p:spTree>
    <p:extLst>
      <p:ext uri="{BB962C8B-B14F-4D97-AF65-F5344CB8AC3E}">
        <p14:creationId xmlns:p14="http://schemas.microsoft.com/office/powerpoint/2010/main" val="2857187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rgbClr val="3F6B9D"/>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823320"/>
            <a:ext cx="8155675" cy="867368"/>
          </a:xfrm>
        </p:spPr>
        <p:txBody>
          <a:bodyPr/>
          <a:lstStyle>
            <a:lvl1pPr>
              <a:defRPr>
                <a:solidFill>
                  <a:srgbClr val="3F6B9D"/>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3F6B9D"/>
                </a:solidFill>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81037"/>
            <a:ext cx="8114731" cy="1009651"/>
          </a:xfrm>
        </p:spPr>
        <p:txBody>
          <a:bodyPr/>
          <a:lstStyle>
            <a:lvl1pPr>
              <a:defRPr>
                <a:solidFill>
                  <a:srgbClr val="3F6B9D"/>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668337"/>
            <a:ext cx="8031257" cy="1022351"/>
          </a:xfrm>
        </p:spPr>
        <p:txBody>
          <a:bodyPr/>
          <a:lstStyle>
            <a:lvl1pPr>
              <a:defRPr>
                <a:solidFill>
                  <a:srgbClr val="3F6B9D"/>
                </a:solidFill>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709684"/>
            <a:ext cx="8046493" cy="981004"/>
          </a:xfrm>
        </p:spPr>
        <p:txBody>
          <a:bodyPr/>
          <a:lstStyle>
            <a:lvl1pPr>
              <a:defRPr>
                <a:solidFill>
                  <a:srgbClr val="3F6B9D"/>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2/19/2025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p:spPr>
        <p:txBody>
          <a:bodyPr anchor="b"/>
          <a:lstStyle>
            <a:lvl1pPr>
              <a:defRPr sz="3200">
                <a:solidFill>
                  <a:srgbClr val="3F6B9D"/>
                </a:solidFill>
              </a:defRPr>
            </a:lvl1pPr>
          </a:lstStyle>
          <a:p>
            <a:r>
              <a:rPr lang="en-US"/>
              <a:t>Click to edit Master title style</a:t>
            </a:r>
          </a:p>
        </p:txBody>
      </p:sp>
      <p:sp>
        <p:nvSpPr>
          <p:cNvPr id="3" name="Content Placeholder 2"/>
          <p:cNvSpPr>
            <a:spLocks noGrp="1"/>
          </p:cNvSpPr>
          <p:nvPr>
            <p:ph idx="1"/>
          </p:nvPr>
        </p:nvSpPr>
        <p:spPr>
          <a:xfrm>
            <a:off x="5183188" y="1160060"/>
            <a:ext cx="6172200" cy="47009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p:spPr>
        <p:txBody>
          <a:bodyPr anchor="b"/>
          <a:lstStyle>
            <a:lvl1pPr>
              <a:defRPr sz="3200">
                <a:solidFill>
                  <a:srgbClr val="3F6B9D"/>
                </a:solidFill>
              </a:defRPr>
            </a:lvl1pPr>
          </a:lstStyle>
          <a:p>
            <a:r>
              <a:rPr lang="en-US"/>
              <a:t>Click to edit Master title style</a:t>
            </a:r>
          </a:p>
        </p:txBody>
      </p:sp>
      <p:sp>
        <p:nvSpPr>
          <p:cNvPr id="3" name="Picture Placeholder 2"/>
          <p:cNvSpPr>
            <a:spLocks noGrp="1" noChangeAspect="1"/>
          </p:cNvSpPr>
          <p:nvPr>
            <p:ph type="pic" idx="1"/>
          </p:nvPr>
        </p:nvSpPr>
        <p:spPr>
          <a:xfrm>
            <a:off x="5183188" y="1173707"/>
            <a:ext cx="6172200" cy="46873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23320"/>
            <a:ext cx="10515600" cy="867368"/>
          </a:xfrm>
          <a:prstGeom prst="rect">
            <a:avLst/>
          </a:prstGeom>
        </p:spPr>
        <p:txBody>
          <a:bodyPr vert="horz" lIns="91440" tIns="45720" rIns="91440" bIns="45720" rtlCol="0" anchor="ctr">
            <a:normAutofit/>
          </a:bodyPr>
          <a:lstStyle/>
          <a:p>
            <a:r>
              <a:rPr lang="en-US" sz="4400">
                <a:solidFill>
                  <a:srgbClr val="3F6B9D"/>
                </a:solidFill>
                <a:latin typeface="Calibri" panose="020F0502020204030204" pitchFamily="34" charset="0"/>
                <a:cs typeface="Calibri" panose="020F0502020204030204" pitchFamily="34" charset="0"/>
              </a:rPr>
              <a:t>Title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2/19/2025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grpSp>
        <p:nvGrpSpPr>
          <p:cNvPr id="8" name="Group 7">
            <a:extLst>
              <a:ext uri="{FF2B5EF4-FFF2-40B4-BE49-F238E27FC236}">
                <a16:creationId xmlns:a16="http://schemas.microsoft.com/office/drawing/2014/main" id="{E488870E-DFB8-8B7D-1C3F-A25026C152DD}"/>
              </a:ext>
            </a:extLst>
          </p:cNvPr>
          <p:cNvGrpSpPr/>
          <p:nvPr userDrawn="1"/>
        </p:nvGrpSpPr>
        <p:grpSpPr>
          <a:xfrm>
            <a:off x="0" y="259095"/>
            <a:ext cx="12191999" cy="767455"/>
            <a:chOff x="0" y="4416552"/>
            <a:chExt cx="12191999" cy="767455"/>
          </a:xfrm>
        </p:grpSpPr>
        <p:sp>
          <p:nvSpPr>
            <p:cNvPr id="9" name="Rectangle 9">
              <a:extLst>
                <a:ext uri="{FF2B5EF4-FFF2-40B4-BE49-F238E27FC236}">
                  <a16:creationId xmlns:a16="http://schemas.microsoft.com/office/drawing/2014/main" id="{4ED71842-4432-5E01-A955-B8E7C2686298}"/>
                </a:ext>
              </a:extLst>
            </p:cNvPr>
            <p:cNvSpPr/>
            <p:nvPr/>
          </p:nvSpPr>
          <p:spPr>
            <a:xfrm>
              <a:off x="8798943" y="4762946"/>
              <a:ext cx="3393056" cy="421061"/>
            </a:xfrm>
            <a:custGeom>
              <a:avLst/>
              <a:gdLst>
                <a:gd name="connsiteX0" fmla="*/ 0 w 2616679"/>
                <a:gd name="connsiteY0" fmla="*/ 0 h 421061"/>
                <a:gd name="connsiteX1" fmla="*/ 2616679 w 2616679"/>
                <a:gd name="connsiteY1" fmla="*/ 0 h 421061"/>
                <a:gd name="connsiteX2" fmla="*/ 2616679 w 2616679"/>
                <a:gd name="connsiteY2" fmla="*/ 421061 h 421061"/>
                <a:gd name="connsiteX3" fmla="*/ 0 w 2616679"/>
                <a:gd name="connsiteY3" fmla="*/ 421061 h 421061"/>
                <a:gd name="connsiteX4" fmla="*/ 0 w 2616679"/>
                <a:gd name="connsiteY4" fmla="*/ 0 h 421061"/>
                <a:gd name="connsiteX0" fmla="*/ 0 w 3746740"/>
                <a:gd name="connsiteY0" fmla="*/ 8626 h 421061"/>
                <a:gd name="connsiteX1" fmla="*/ 3746740 w 3746740"/>
                <a:gd name="connsiteY1" fmla="*/ 0 h 421061"/>
                <a:gd name="connsiteX2" fmla="*/ 3746740 w 3746740"/>
                <a:gd name="connsiteY2" fmla="*/ 421061 h 421061"/>
                <a:gd name="connsiteX3" fmla="*/ 1130061 w 3746740"/>
                <a:gd name="connsiteY3" fmla="*/ 421061 h 421061"/>
                <a:gd name="connsiteX4" fmla="*/ 0 w 3746740"/>
                <a:gd name="connsiteY4" fmla="*/ 8626 h 421061"/>
                <a:gd name="connsiteX0" fmla="*/ 0 w 3746740"/>
                <a:gd name="connsiteY0" fmla="*/ 8626 h 421061"/>
                <a:gd name="connsiteX1" fmla="*/ 3746740 w 3746740"/>
                <a:gd name="connsiteY1" fmla="*/ 0 h 421061"/>
                <a:gd name="connsiteX2" fmla="*/ 3746740 w 3746740"/>
                <a:gd name="connsiteY2" fmla="*/ 421061 h 421061"/>
                <a:gd name="connsiteX3" fmla="*/ 1130061 w 3746740"/>
                <a:gd name="connsiteY3" fmla="*/ 421061 h 421061"/>
                <a:gd name="connsiteX4" fmla="*/ 0 w 3746740"/>
                <a:gd name="connsiteY4" fmla="*/ 8626 h 421061"/>
                <a:gd name="connsiteX0" fmla="*/ 0 w 3746740"/>
                <a:gd name="connsiteY0" fmla="*/ 8626 h 421061"/>
                <a:gd name="connsiteX1" fmla="*/ 3746740 w 3746740"/>
                <a:gd name="connsiteY1" fmla="*/ 0 h 421061"/>
                <a:gd name="connsiteX2" fmla="*/ 3746740 w 3746740"/>
                <a:gd name="connsiteY2" fmla="*/ 421061 h 421061"/>
                <a:gd name="connsiteX3" fmla="*/ 491106 w 3746740"/>
                <a:gd name="connsiteY3" fmla="*/ 421061 h 421061"/>
                <a:gd name="connsiteX4" fmla="*/ 0 w 3746740"/>
                <a:gd name="connsiteY4" fmla="*/ 8626 h 421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6740" h="421061">
                  <a:moveTo>
                    <a:pt x="0" y="8626"/>
                  </a:moveTo>
                  <a:lnTo>
                    <a:pt x="3746740" y="0"/>
                  </a:lnTo>
                  <a:lnTo>
                    <a:pt x="3746740" y="421061"/>
                  </a:lnTo>
                  <a:lnTo>
                    <a:pt x="491106" y="421061"/>
                  </a:lnTo>
                  <a:lnTo>
                    <a:pt x="0" y="8626"/>
                  </a:lnTo>
                  <a:close/>
                </a:path>
              </a:pathLst>
            </a:cu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EB40C6D5-3340-A60B-AB06-FE0D61D5B680}"/>
                </a:ext>
              </a:extLst>
            </p:cNvPr>
            <p:cNvSpPr/>
            <p:nvPr/>
          </p:nvSpPr>
          <p:spPr>
            <a:xfrm>
              <a:off x="0" y="4416552"/>
              <a:ext cx="12191999" cy="384838"/>
            </a:xfrm>
            <a:prstGeom prst="rect">
              <a:avLst/>
            </a:prstGeom>
            <a:gradFill flip="none" rotWithShape="1">
              <a:gsLst>
                <a:gs pos="26000">
                  <a:schemeClr val="bg1">
                    <a:lumMod val="50000"/>
                  </a:schemeClr>
                </a:gs>
                <a:gs pos="100000">
                  <a:srgbClr val="336298"/>
                </a:gs>
                <a:gs pos="47000">
                  <a:schemeClr val="bg1">
                    <a:lumMod val="85000"/>
                  </a:schemeClr>
                </a:gs>
              </a:gsLst>
              <a:lin ang="7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1" name="Picture 10">
              <a:extLst>
                <a:ext uri="{FF2B5EF4-FFF2-40B4-BE49-F238E27FC236}">
                  <a16:creationId xmlns:a16="http://schemas.microsoft.com/office/drawing/2014/main" id="{C4A5619B-F708-CB1D-F07E-5F51A550E4E0}"/>
                </a:ext>
              </a:extLst>
            </p:cNvPr>
            <p:cNvPicPr>
              <a:picLocks noChangeAspect="1"/>
            </p:cNvPicPr>
            <p:nvPr/>
          </p:nvPicPr>
          <p:blipFill>
            <a:blip r:embed="rId11"/>
            <a:stretch>
              <a:fillRect/>
            </a:stretch>
          </p:blipFill>
          <p:spPr>
            <a:xfrm>
              <a:off x="9240048" y="4512324"/>
              <a:ext cx="2830031" cy="573690"/>
            </a:xfrm>
            <a:prstGeom prst="rect">
              <a:avLst/>
            </a:prstGeom>
          </p:spPr>
        </p:pic>
      </p:gr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jpain.org/article/S1526-5900(21)00321-7/fulltex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heal_cde@hsc.utah.ed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disc.org/"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hhs.gov/guidance/sites/default/files/hhs-guidance-documents/Opioid%20Morphine%20EQ%20Conversion%20Factors%20%28vFeb%202018%29.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heal.nih.gov/data/common-data-elements-repository"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heal.nih.gov/files/CDEs/2024-01/midas-cde.xlsx" TargetMode="External"/><Relationship Id="rId4" Type="http://schemas.openxmlformats.org/officeDocument/2006/relationships/hyperlink" Target="https://heal.nih.gov/files/CDEs/2024-01/midas-crf.docx"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heal.nih.gov/data/common-data-elements-repository"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hyperlink" Target="mailto:heal_cde@hsc.Utah.edu"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heal.nih.gov/files/CDEs/2023-09/promis-anxiety-sf-8a-cde.xls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github.com/HEAL" TargetMode="Externa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www.healdatafair.org/resources/semanticsearch" TargetMode="External"/><Relationship Id="rId13" Type="http://schemas.openxmlformats.org/officeDocument/2006/relationships/hyperlink" Target="https://cde.nida.nih.gov/" TargetMode="External"/><Relationship Id="rId3" Type="http://schemas.openxmlformats.org/officeDocument/2006/relationships/hyperlink" Target="https://heal.nih.gov/data/common-data-elements" TargetMode="External"/><Relationship Id="rId7" Type="http://schemas.openxmlformats.org/officeDocument/2006/relationships/hyperlink" Target="https://healdata.org/portal/discovery" TargetMode="External"/><Relationship Id="rId12" Type="http://schemas.openxmlformats.org/officeDocument/2006/relationships/hyperlink" Target="https://nda.nih.gov/nda/nimh-common-data-element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heal.github.io/platform-documentation/" TargetMode="External"/><Relationship Id="rId11" Type="http://schemas.openxmlformats.org/officeDocument/2006/relationships/hyperlink" Target="https://www.commondataelements.ninds.nih.gov/crf-library" TargetMode="External"/><Relationship Id="rId5" Type="http://schemas.openxmlformats.org/officeDocument/2006/relationships/hyperlink" Target="https://heal.nih.gov/data/heal-data-ecosystem" TargetMode="External"/><Relationship Id="rId10" Type="http://schemas.openxmlformats.org/officeDocument/2006/relationships/hyperlink" Target="https://cde.nlm.nih.gov/home" TargetMode="External"/><Relationship Id="rId4" Type="http://schemas.openxmlformats.org/officeDocument/2006/relationships/hyperlink" Target="https://heal.nih.gov/data/common-data-elements-repository" TargetMode="External"/><Relationship Id="rId9" Type="http://schemas.openxmlformats.org/officeDocument/2006/relationships/hyperlink" Target="https://heal.github.io/platform-documentation/platform_tutorial_video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l2oRKT07RFo"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youtube.com/watch?v=a6o0hjbr0g4"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www.youtube.com/watch?v=wMF3MgXaC4Y" TargetMode="External"/><Relationship Id="rId3" Type="http://schemas.openxmlformats.org/officeDocument/2006/relationships/hyperlink" Target="https://www.youtube.com/watch?v=GJUy2rmqSOU" TargetMode="External"/><Relationship Id="rId7" Type="http://schemas.openxmlformats.org/officeDocument/2006/relationships/hyperlink" Target="https://www.youtube.com/watch?v=8ThpaRTvf8o"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youtube.com/watch?v=4pnvvOwKZbc" TargetMode="External"/><Relationship Id="rId5" Type="http://schemas.openxmlformats.org/officeDocument/2006/relationships/hyperlink" Target="https://heal.github.io/platform-documentation/study-registration/" TargetMode="External"/><Relationship Id="rId4" Type="http://schemas.openxmlformats.org/officeDocument/2006/relationships/hyperlink" Target="https://www.youtube.com/watch?v=AVtgwrbxzpc"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mailto:heal-support@gen3.org" TargetMode="External"/><Relationship Id="rId3" Type="http://schemas.openxmlformats.org/officeDocument/2006/relationships/hyperlink" Target="mailto:heal_cde@hsc.utah.edu" TargetMode="External"/><Relationship Id="rId7" Type="http://schemas.openxmlformats.org/officeDocument/2006/relationships/hyperlink" Target="mailto:HEALStewards@renci.org"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hyperlink" Target="mailto:Laura.Wandner@nih.gov" TargetMode="External"/><Relationship Id="rId5" Type="http://schemas.openxmlformats.org/officeDocument/2006/relationships/hyperlink" Target="mailto:Carolyn.Conlin@nih.gov" TargetMode="External"/><Relationship Id="rId4" Type="http://schemas.openxmlformats.org/officeDocument/2006/relationships/hyperlink" Target="mailto:Giulia.bova@nih.gov"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sharing.nih.gov/data-management-and-sharing-policy/about-data-management-and-sharing-policies/data-management-and-sharing-policy-overview#afte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heal.nih.gov/data/complying-heal-data-sharing-polic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heal.nih.gov/data/common-data-element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3156B-8D52-8C77-915F-712CAF9CF6B7}"/>
              </a:ext>
            </a:extLst>
          </p:cNvPr>
          <p:cNvSpPr>
            <a:spLocks noGrp="1"/>
          </p:cNvSpPr>
          <p:nvPr>
            <p:ph type="ctrTitle"/>
          </p:nvPr>
        </p:nvSpPr>
        <p:spPr>
          <a:xfrm>
            <a:off x="798991" y="1403490"/>
            <a:ext cx="11141474" cy="3778434"/>
          </a:xfrm>
        </p:spPr>
        <p:txBody>
          <a:bodyPr>
            <a:normAutofit fontScale="90000"/>
          </a:bodyPr>
          <a:lstStyle/>
          <a:p>
            <a:r>
              <a:rPr lang="en-US"/>
              <a:t>National Institute of Health (NIH) Helping End Addiction Long-term (HEAL) </a:t>
            </a:r>
            <a:br>
              <a:rPr lang="en-US"/>
            </a:br>
            <a:r>
              <a:rPr lang="en-US"/>
              <a:t>Common Data Elements (CDE) Program</a:t>
            </a:r>
            <a:br>
              <a:rPr lang="en-US"/>
            </a:br>
            <a:endParaRPr lang="en-US">
              <a:ea typeface="Calibri Light"/>
              <a:cs typeface="Calibri Light"/>
            </a:endParaRPr>
          </a:p>
        </p:txBody>
      </p:sp>
      <p:sp>
        <p:nvSpPr>
          <p:cNvPr id="3" name="Subtitle 2">
            <a:extLst>
              <a:ext uri="{FF2B5EF4-FFF2-40B4-BE49-F238E27FC236}">
                <a16:creationId xmlns:a16="http://schemas.microsoft.com/office/drawing/2014/main" id="{4792D401-7AF2-00C2-4378-BCC6BE8DB145}"/>
              </a:ext>
            </a:extLst>
          </p:cNvPr>
          <p:cNvSpPr>
            <a:spLocks noGrp="1"/>
          </p:cNvSpPr>
          <p:nvPr>
            <p:ph type="subTitle" idx="1"/>
          </p:nvPr>
        </p:nvSpPr>
        <p:spPr>
          <a:xfrm>
            <a:off x="1524000" y="6013805"/>
            <a:ext cx="9144000" cy="457277"/>
          </a:xfrm>
        </p:spPr>
        <p:txBody>
          <a:bodyPr/>
          <a:lstStyle/>
          <a:p>
            <a:r>
              <a:rPr lang="en-US"/>
              <a:t>Pain Course 2024</a:t>
            </a:r>
          </a:p>
        </p:txBody>
      </p:sp>
    </p:spTree>
    <p:extLst>
      <p:ext uri="{BB962C8B-B14F-4D97-AF65-F5344CB8AC3E}">
        <p14:creationId xmlns:p14="http://schemas.microsoft.com/office/powerpoint/2010/main" val="3307377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7BFF1-D3BF-5CD8-BB54-E308AE7694B1}"/>
              </a:ext>
            </a:extLst>
          </p:cNvPr>
          <p:cNvSpPr>
            <a:spLocks noGrp="1"/>
          </p:cNvSpPr>
          <p:nvPr>
            <p:ph type="title"/>
          </p:nvPr>
        </p:nvSpPr>
        <p:spPr>
          <a:xfrm>
            <a:off x="298723" y="785227"/>
            <a:ext cx="8155675" cy="867368"/>
          </a:xfrm>
        </p:spPr>
        <p:txBody>
          <a:bodyPr>
            <a:normAutofit/>
          </a:bodyPr>
          <a:lstStyle/>
          <a:p>
            <a:r>
              <a:rPr lang="en-US"/>
              <a:t>Identification of the core CDEs</a:t>
            </a:r>
            <a:endParaRPr lang="en-US">
              <a:ea typeface="Calibri Light"/>
              <a:cs typeface="Calibri Light"/>
            </a:endParaRPr>
          </a:p>
        </p:txBody>
      </p:sp>
      <p:sp>
        <p:nvSpPr>
          <p:cNvPr id="5" name="Arrow: Right 4" descr="This image shows an arrow with boxes that outline the steps taken by the NIH to develop the HEAL Core CDEs. These includes a literature review to identify pain domains, reducing the list of domains, getting feedback from IMMPACT, a literature review to identify PROMs for each domain, NIH staff selecting the PROMs for each domain, getting feedback from IMMPACT on PROMs, getting feedback from HEAL researchers on the PROMs, and finalizing the core pain domains and PROMs. The HEAL Pain CDE team then updated the core CDEs. ">
            <a:extLst>
              <a:ext uri="{FF2B5EF4-FFF2-40B4-BE49-F238E27FC236}">
                <a16:creationId xmlns:a16="http://schemas.microsoft.com/office/drawing/2014/main" id="{631AD830-CFFC-6B14-2AD3-AFAFEF5B6B9A}"/>
              </a:ext>
            </a:extLst>
          </p:cNvPr>
          <p:cNvSpPr/>
          <p:nvPr/>
        </p:nvSpPr>
        <p:spPr>
          <a:xfrm>
            <a:off x="593857" y="1460210"/>
            <a:ext cx="10031166" cy="4789488"/>
          </a:xfrm>
          <a:prstGeom prst="rightArrow">
            <a:avLst/>
          </a:prstGeom>
          <a:solidFill>
            <a:schemeClr val="tx1"/>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grpSp>
        <p:nvGrpSpPr>
          <p:cNvPr id="6" name="Group 5" descr="Box with text: &quot;literature review to identify pain domains&quot;">
            <a:extLst>
              <a:ext uri="{FF2B5EF4-FFF2-40B4-BE49-F238E27FC236}">
                <a16:creationId xmlns:a16="http://schemas.microsoft.com/office/drawing/2014/main" id="{1C892295-6ED4-5708-0E37-3155111958B8}"/>
              </a:ext>
            </a:extLst>
          </p:cNvPr>
          <p:cNvGrpSpPr/>
          <p:nvPr/>
        </p:nvGrpSpPr>
        <p:grpSpPr>
          <a:xfrm>
            <a:off x="718548" y="2712889"/>
            <a:ext cx="740480" cy="2241231"/>
            <a:chOff x="0" y="1274128"/>
            <a:chExt cx="740480" cy="2241231"/>
          </a:xfrm>
        </p:grpSpPr>
        <p:sp>
          <p:nvSpPr>
            <p:cNvPr id="34" name="Rectangle: Rounded Corners 33">
              <a:extLst>
                <a:ext uri="{FF2B5EF4-FFF2-40B4-BE49-F238E27FC236}">
                  <a16:creationId xmlns:a16="http://schemas.microsoft.com/office/drawing/2014/main" id="{E3431DD2-0BF1-BCA9-4EAC-636FCBFB5442}"/>
                </a:ext>
              </a:extLst>
            </p:cNvPr>
            <p:cNvSpPr/>
            <p:nvPr/>
          </p:nvSpPr>
          <p:spPr>
            <a:xfrm>
              <a:off x="0" y="1274128"/>
              <a:ext cx="740480" cy="2241231"/>
            </a:xfrm>
            <a:prstGeom prst="roundRect">
              <a:avLst/>
            </a:prstGeom>
            <a:solidFill>
              <a:srgbClr val="7F98B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35" name="Rectangle: Rounded Corners 5">
              <a:extLst>
                <a:ext uri="{FF2B5EF4-FFF2-40B4-BE49-F238E27FC236}">
                  <a16:creationId xmlns:a16="http://schemas.microsoft.com/office/drawing/2014/main" id="{21491F6F-E46A-E1D3-82E8-701999E0ED5C}"/>
                </a:ext>
              </a:extLst>
            </p:cNvPr>
            <p:cNvSpPr txBox="1"/>
            <p:nvPr/>
          </p:nvSpPr>
          <p:spPr>
            <a:xfrm>
              <a:off x="36147" y="1310275"/>
              <a:ext cx="668186" cy="2168937"/>
            </a:xfrm>
            <a:prstGeom prst="rect">
              <a:avLst/>
            </a:prstGeom>
            <a:solidFill>
              <a:srgbClr val="7F98B6"/>
            </a:solid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a:t>Literature Review to Identify Pain Domains</a:t>
              </a:r>
            </a:p>
          </p:txBody>
        </p:sp>
      </p:grpSp>
      <p:grpSp>
        <p:nvGrpSpPr>
          <p:cNvPr id="7" name="Group 6" descr="box with text: &quot;NIH program staff collect pain domains&quot;">
            <a:extLst>
              <a:ext uri="{FF2B5EF4-FFF2-40B4-BE49-F238E27FC236}">
                <a16:creationId xmlns:a16="http://schemas.microsoft.com/office/drawing/2014/main" id="{E4C2A691-0FB5-A14B-F740-D0D8581D2E3F}"/>
              </a:ext>
            </a:extLst>
          </p:cNvPr>
          <p:cNvGrpSpPr/>
          <p:nvPr/>
        </p:nvGrpSpPr>
        <p:grpSpPr>
          <a:xfrm>
            <a:off x="1558809" y="2680263"/>
            <a:ext cx="717429" cy="2306483"/>
            <a:chOff x="840261" y="1241502"/>
            <a:chExt cx="717429" cy="2306483"/>
          </a:xfrm>
        </p:grpSpPr>
        <p:sp>
          <p:nvSpPr>
            <p:cNvPr id="32" name="Rectangle: Rounded Corners 31">
              <a:extLst>
                <a:ext uri="{FF2B5EF4-FFF2-40B4-BE49-F238E27FC236}">
                  <a16:creationId xmlns:a16="http://schemas.microsoft.com/office/drawing/2014/main" id="{3041A051-AA81-4D6D-694E-B2B2AB0570EF}"/>
                </a:ext>
              </a:extLst>
            </p:cNvPr>
            <p:cNvSpPr/>
            <p:nvPr/>
          </p:nvSpPr>
          <p:spPr>
            <a:xfrm>
              <a:off x="840261" y="1241502"/>
              <a:ext cx="717429" cy="2306483"/>
            </a:xfrm>
            <a:prstGeom prst="roundRect">
              <a:avLst/>
            </a:prstGeom>
            <a:solidFill>
              <a:srgbClr val="7F98B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33" name="Rectangle: Rounded Corners 7">
              <a:extLst>
                <a:ext uri="{FF2B5EF4-FFF2-40B4-BE49-F238E27FC236}">
                  <a16:creationId xmlns:a16="http://schemas.microsoft.com/office/drawing/2014/main" id="{5A6EA633-2309-86F8-20C5-6CD89FFE05CF}"/>
                </a:ext>
              </a:extLst>
            </p:cNvPr>
            <p:cNvSpPr txBox="1"/>
            <p:nvPr/>
          </p:nvSpPr>
          <p:spPr>
            <a:xfrm>
              <a:off x="875283" y="1276524"/>
              <a:ext cx="647385" cy="2236439"/>
            </a:xfrm>
            <a:prstGeom prst="rect">
              <a:avLst/>
            </a:prstGeom>
            <a:solidFill>
              <a:srgbClr val="7F98B6"/>
            </a:solid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a:t>NIH Program Staff Collect Pain Domains</a:t>
              </a:r>
            </a:p>
          </p:txBody>
        </p:sp>
      </p:grpSp>
      <p:grpSp>
        <p:nvGrpSpPr>
          <p:cNvPr id="8" name="Group 7" descr="box with text: &quot;NIH reduced the list of pain domains&quot;">
            <a:extLst>
              <a:ext uri="{FF2B5EF4-FFF2-40B4-BE49-F238E27FC236}">
                <a16:creationId xmlns:a16="http://schemas.microsoft.com/office/drawing/2014/main" id="{4BA53907-85DF-DDD3-0B5E-50A2C5F681FA}"/>
              </a:ext>
            </a:extLst>
          </p:cNvPr>
          <p:cNvGrpSpPr/>
          <p:nvPr/>
        </p:nvGrpSpPr>
        <p:grpSpPr>
          <a:xfrm>
            <a:off x="2388635" y="2712879"/>
            <a:ext cx="755276" cy="2241250"/>
            <a:chOff x="1670087" y="1274118"/>
            <a:chExt cx="755276" cy="2241250"/>
          </a:xfrm>
        </p:grpSpPr>
        <p:sp>
          <p:nvSpPr>
            <p:cNvPr id="30" name="Rectangle: Rounded Corners 29">
              <a:extLst>
                <a:ext uri="{FF2B5EF4-FFF2-40B4-BE49-F238E27FC236}">
                  <a16:creationId xmlns:a16="http://schemas.microsoft.com/office/drawing/2014/main" id="{5A760235-E899-176F-E15F-9FD81A593C9C}"/>
                </a:ext>
              </a:extLst>
            </p:cNvPr>
            <p:cNvSpPr/>
            <p:nvPr/>
          </p:nvSpPr>
          <p:spPr>
            <a:xfrm>
              <a:off x="1670087" y="1274118"/>
              <a:ext cx="755276" cy="2241250"/>
            </a:xfrm>
            <a:prstGeom prst="roundRect">
              <a:avLst/>
            </a:prstGeom>
            <a:solidFill>
              <a:srgbClr val="7F98B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31" name="Rectangle: Rounded Corners 9">
              <a:extLst>
                <a:ext uri="{FF2B5EF4-FFF2-40B4-BE49-F238E27FC236}">
                  <a16:creationId xmlns:a16="http://schemas.microsoft.com/office/drawing/2014/main" id="{AA1ADD51-79B0-CAF1-3851-72406E2AB028}"/>
                </a:ext>
              </a:extLst>
            </p:cNvPr>
            <p:cNvSpPr txBox="1"/>
            <p:nvPr/>
          </p:nvSpPr>
          <p:spPr>
            <a:xfrm>
              <a:off x="1706957" y="1310988"/>
              <a:ext cx="681536" cy="2167510"/>
            </a:xfrm>
            <a:prstGeom prst="rect">
              <a:avLst/>
            </a:prstGeom>
            <a:solidFill>
              <a:srgbClr val="7F98B6"/>
            </a:solid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a:t>NIH Reduced the List of Pain Domains</a:t>
              </a:r>
            </a:p>
          </p:txBody>
        </p:sp>
      </p:grpSp>
      <p:grpSp>
        <p:nvGrpSpPr>
          <p:cNvPr id="9" name="Group 8" descr="box with text: &quot;IMMPACT provided feedback on the pain domains selected by NIH&quot;">
            <a:extLst>
              <a:ext uri="{FF2B5EF4-FFF2-40B4-BE49-F238E27FC236}">
                <a16:creationId xmlns:a16="http://schemas.microsoft.com/office/drawing/2014/main" id="{7AD6F66C-AC34-F33D-66B7-FC1345DDAAE7}"/>
              </a:ext>
            </a:extLst>
          </p:cNvPr>
          <p:cNvGrpSpPr/>
          <p:nvPr/>
        </p:nvGrpSpPr>
        <p:grpSpPr>
          <a:xfrm>
            <a:off x="3256308" y="2691135"/>
            <a:ext cx="899896" cy="2284739"/>
            <a:chOff x="2537760" y="1252374"/>
            <a:chExt cx="899896" cy="2284739"/>
          </a:xfrm>
        </p:grpSpPr>
        <p:sp>
          <p:nvSpPr>
            <p:cNvPr id="28" name="Rectangle: Rounded Corners 27">
              <a:extLst>
                <a:ext uri="{FF2B5EF4-FFF2-40B4-BE49-F238E27FC236}">
                  <a16:creationId xmlns:a16="http://schemas.microsoft.com/office/drawing/2014/main" id="{8422D9D8-324A-E85D-45FF-A8B04DC6D870}"/>
                </a:ext>
              </a:extLst>
            </p:cNvPr>
            <p:cNvSpPr/>
            <p:nvPr/>
          </p:nvSpPr>
          <p:spPr>
            <a:xfrm>
              <a:off x="2537760" y="1252374"/>
              <a:ext cx="899896" cy="2284739"/>
            </a:xfrm>
            <a:prstGeom prst="roundRect">
              <a:avLst/>
            </a:prstGeom>
            <a:solidFill>
              <a:srgbClr val="7F98B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9" name="Rectangle: Rounded Corners 11">
              <a:extLst>
                <a:ext uri="{FF2B5EF4-FFF2-40B4-BE49-F238E27FC236}">
                  <a16:creationId xmlns:a16="http://schemas.microsoft.com/office/drawing/2014/main" id="{208816C7-C968-B9AD-3B4A-191C773873D8}"/>
                </a:ext>
              </a:extLst>
            </p:cNvPr>
            <p:cNvSpPr txBox="1"/>
            <p:nvPr/>
          </p:nvSpPr>
          <p:spPr>
            <a:xfrm>
              <a:off x="2581689" y="1296303"/>
              <a:ext cx="812038" cy="2196881"/>
            </a:xfrm>
            <a:prstGeom prst="rect">
              <a:avLst/>
            </a:prstGeom>
            <a:solidFill>
              <a:srgbClr val="7F98B6"/>
            </a:solid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a:t>IMMPACT* Provided Feedback on the Pain Domains Selected by NIH</a:t>
              </a:r>
            </a:p>
          </p:txBody>
        </p:sp>
      </p:grpSp>
      <p:grpSp>
        <p:nvGrpSpPr>
          <p:cNvPr id="10" name="Group 9" descr="box with text: &quot;literature review to identify PROMs for each domain&quot;">
            <a:extLst>
              <a:ext uri="{FF2B5EF4-FFF2-40B4-BE49-F238E27FC236}">
                <a16:creationId xmlns:a16="http://schemas.microsoft.com/office/drawing/2014/main" id="{5F209508-DED4-E917-37C2-1AEB534366DA}"/>
              </a:ext>
            </a:extLst>
          </p:cNvPr>
          <p:cNvGrpSpPr/>
          <p:nvPr/>
        </p:nvGrpSpPr>
        <p:grpSpPr>
          <a:xfrm>
            <a:off x="4281872" y="2691135"/>
            <a:ext cx="732455" cy="2284739"/>
            <a:chOff x="3563324" y="1252374"/>
            <a:chExt cx="732455" cy="2284739"/>
          </a:xfrm>
        </p:grpSpPr>
        <p:sp>
          <p:nvSpPr>
            <p:cNvPr id="26" name="Rectangle: Rounded Corners 25">
              <a:extLst>
                <a:ext uri="{FF2B5EF4-FFF2-40B4-BE49-F238E27FC236}">
                  <a16:creationId xmlns:a16="http://schemas.microsoft.com/office/drawing/2014/main" id="{7D7FE46C-F48C-6775-CF4A-9D4C524F0ACE}"/>
                </a:ext>
              </a:extLst>
            </p:cNvPr>
            <p:cNvSpPr/>
            <p:nvPr/>
          </p:nvSpPr>
          <p:spPr>
            <a:xfrm>
              <a:off x="3563324" y="1252374"/>
              <a:ext cx="732455" cy="2284739"/>
            </a:xfrm>
            <a:prstGeom prst="roundRect">
              <a:avLst/>
            </a:prstGeom>
            <a:solidFill>
              <a:srgbClr val="7F98B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7" name="Rectangle: Rounded Corners 13">
              <a:extLst>
                <a:ext uri="{FF2B5EF4-FFF2-40B4-BE49-F238E27FC236}">
                  <a16:creationId xmlns:a16="http://schemas.microsoft.com/office/drawing/2014/main" id="{568338ED-8F3F-77E2-43A6-F1445A57A7F4}"/>
                </a:ext>
              </a:extLst>
            </p:cNvPr>
            <p:cNvSpPr txBox="1"/>
            <p:nvPr/>
          </p:nvSpPr>
          <p:spPr>
            <a:xfrm>
              <a:off x="3599080" y="1288130"/>
              <a:ext cx="660943" cy="2213227"/>
            </a:xfrm>
            <a:prstGeom prst="rect">
              <a:avLst/>
            </a:prstGeom>
            <a:solidFill>
              <a:srgbClr val="7F98B6"/>
            </a:solid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a:t>Literature Review to Identify </a:t>
              </a:r>
              <a:r>
                <a:rPr lang="en-US" sz="1050"/>
                <a:t>PROMs</a:t>
              </a:r>
              <a:r>
                <a:rPr lang="en-US" sz="1050" kern="1200"/>
                <a:t> for Each Domain</a:t>
              </a:r>
            </a:p>
          </p:txBody>
        </p:sp>
      </p:grpSp>
      <p:grpSp>
        <p:nvGrpSpPr>
          <p:cNvPr id="11" name="Group 10" descr="box with text: &quot;NIH program staff collect list of PROMs&quot;">
            <a:extLst>
              <a:ext uri="{FF2B5EF4-FFF2-40B4-BE49-F238E27FC236}">
                <a16:creationId xmlns:a16="http://schemas.microsoft.com/office/drawing/2014/main" id="{63DAEFDD-AC4E-E5E9-5F35-CC3372AAD060}"/>
              </a:ext>
            </a:extLst>
          </p:cNvPr>
          <p:cNvGrpSpPr/>
          <p:nvPr/>
        </p:nvGrpSpPr>
        <p:grpSpPr>
          <a:xfrm>
            <a:off x="5126723" y="2669381"/>
            <a:ext cx="674377" cy="2328246"/>
            <a:chOff x="4408175" y="1230620"/>
            <a:chExt cx="674377" cy="2328246"/>
          </a:xfrm>
        </p:grpSpPr>
        <p:sp>
          <p:nvSpPr>
            <p:cNvPr id="24" name="Rectangle: Rounded Corners 23">
              <a:extLst>
                <a:ext uri="{FF2B5EF4-FFF2-40B4-BE49-F238E27FC236}">
                  <a16:creationId xmlns:a16="http://schemas.microsoft.com/office/drawing/2014/main" id="{55093904-9201-F07B-E27F-D7F62AE08E1D}"/>
                </a:ext>
              </a:extLst>
            </p:cNvPr>
            <p:cNvSpPr/>
            <p:nvPr/>
          </p:nvSpPr>
          <p:spPr>
            <a:xfrm>
              <a:off x="4408175" y="1230620"/>
              <a:ext cx="674377" cy="2328246"/>
            </a:xfrm>
            <a:prstGeom prst="roundRect">
              <a:avLst/>
            </a:prstGeom>
            <a:solidFill>
              <a:srgbClr val="7F98B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5" name="Rectangle: Rounded Corners 15">
              <a:extLst>
                <a:ext uri="{FF2B5EF4-FFF2-40B4-BE49-F238E27FC236}">
                  <a16:creationId xmlns:a16="http://schemas.microsoft.com/office/drawing/2014/main" id="{2E112A10-DB60-5330-55CD-5FC9D6B3C064}"/>
                </a:ext>
              </a:extLst>
            </p:cNvPr>
            <p:cNvSpPr txBox="1"/>
            <p:nvPr/>
          </p:nvSpPr>
          <p:spPr>
            <a:xfrm>
              <a:off x="4441095" y="1263540"/>
              <a:ext cx="608537" cy="2262406"/>
            </a:xfrm>
            <a:prstGeom prst="rect">
              <a:avLst/>
            </a:prstGeom>
            <a:solidFill>
              <a:srgbClr val="7F98B6"/>
            </a:solid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a:t>NIH Program Staff Collect a List of </a:t>
              </a:r>
              <a:r>
                <a:rPr lang="en-US" sz="1050"/>
                <a:t>PROMs</a:t>
              </a:r>
              <a:endParaRPr lang="en-US" sz="1050" kern="1200"/>
            </a:p>
          </p:txBody>
        </p:sp>
      </p:grpSp>
      <p:grpSp>
        <p:nvGrpSpPr>
          <p:cNvPr id="12" name="Group 11" descr="box with text: &quot;NIH selected PROMs: considered number of questions, validity, use in clinical trials, use and validation across populations, importance to persons with lived experience, and holistic&quot;">
            <a:extLst>
              <a:ext uri="{FF2B5EF4-FFF2-40B4-BE49-F238E27FC236}">
                <a16:creationId xmlns:a16="http://schemas.microsoft.com/office/drawing/2014/main" id="{E48DA334-DC15-C683-1C71-DB94C7FC891B}"/>
              </a:ext>
            </a:extLst>
          </p:cNvPr>
          <p:cNvGrpSpPr/>
          <p:nvPr/>
        </p:nvGrpSpPr>
        <p:grpSpPr>
          <a:xfrm>
            <a:off x="5913497" y="2691135"/>
            <a:ext cx="881013" cy="2284739"/>
            <a:chOff x="5194949" y="1252374"/>
            <a:chExt cx="881013" cy="2284739"/>
          </a:xfrm>
        </p:grpSpPr>
        <p:sp>
          <p:nvSpPr>
            <p:cNvPr id="22" name="Rectangle: Rounded Corners 21">
              <a:extLst>
                <a:ext uri="{FF2B5EF4-FFF2-40B4-BE49-F238E27FC236}">
                  <a16:creationId xmlns:a16="http://schemas.microsoft.com/office/drawing/2014/main" id="{8E6FD10B-1D49-5359-5278-1DD74ECF9BDA}"/>
                </a:ext>
              </a:extLst>
            </p:cNvPr>
            <p:cNvSpPr/>
            <p:nvPr/>
          </p:nvSpPr>
          <p:spPr>
            <a:xfrm>
              <a:off x="5194949" y="1252374"/>
              <a:ext cx="881013" cy="2284739"/>
            </a:xfrm>
            <a:prstGeom prst="roundRect">
              <a:avLst/>
            </a:prstGeom>
            <a:solidFill>
              <a:srgbClr val="7F98B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3" name="Rectangle: Rounded Corners 17">
              <a:extLst>
                <a:ext uri="{FF2B5EF4-FFF2-40B4-BE49-F238E27FC236}">
                  <a16:creationId xmlns:a16="http://schemas.microsoft.com/office/drawing/2014/main" id="{115A819C-B6AC-A20A-B3F0-A4844BC0F559}"/>
                </a:ext>
              </a:extLst>
            </p:cNvPr>
            <p:cNvSpPr txBox="1"/>
            <p:nvPr/>
          </p:nvSpPr>
          <p:spPr>
            <a:xfrm>
              <a:off x="5237957" y="1295382"/>
              <a:ext cx="794997" cy="2198723"/>
            </a:xfrm>
            <a:prstGeom prst="rect">
              <a:avLst/>
            </a:prstGeom>
            <a:solidFill>
              <a:srgbClr val="7F98B6"/>
            </a:solid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algn="ctr" defTabSz="466725">
                <a:lnSpc>
                  <a:spcPct val="90000"/>
                </a:lnSpc>
                <a:spcBef>
                  <a:spcPct val="0"/>
                </a:spcBef>
                <a:spcAft>
                  <a:spcPct val="35000"/>
                </a:spcAft>
              </a:pPr>
              <a:r>
                <a:rPr lang="en-US" sz="1050" kern="1200"/>
                <a:t>NIH Selected </a:t>
              </a:r>
              <a:r>
                <a:rPr lang="en-US" sz="1050"/>
                <a:t>PROMs</a:t>
              </a:r>
              <a:r>
                <a:rPr lang="en-US" sz="1050" kern="1200"/>
                <a:t>: Considered # of Questions, Validity/ Use in Clinical Trials, Use/ Validation Across Populations</a:t>
              </a:r>
              <a:r>
                <a:rPr lang="en-US" sz="1050"/>
                <a:t>, importance to PWLE*, holistic</a:t>
              </a:r>
              <a:endParaRPr lang="en-US" sz="1050" kern="1200">
                <a:ea typeface="Calibri"/>
                <a:cs typeface="Calibri"/>
              </a:endParaRPr>
            </a:p>
          </p:txBody>
        </p:sp>
      </p:grpSp>
      <p:grpSp>
        <p:nvGrpSpPr>
          <p:cNvPr id="13" name="Group 12" descr="box with text: &quot;IMMPACT provided feedback on the PROMs and recommended minor edits&quot;">
            <a:extLst>
              <a:ext uri="{FF2B5EF4-FFF2-40B4-BE49-F238E27FC236}">
                <a16:creationId xmlns:a16="http://schemas.microsoft.com/office/drawing/2014/main" id="{54A34A21-77AC-282F-FCCB-928569BAD2E2}"/>
              </a:ext>
            </a:extLst>
          </p:cNvPr>
          <p:cNvGrpSpPr/>
          <p:nvPr/>
        </p:nvGrpSpPr>
        <p:grpSpPr>
          <a:xfrm>
            <a:off x="6906907" y="2658509"/>
            <a:ext cx="1108434" cy="2349991"/>
            <a:chOff x="6188359" y="1219748"/>
            <a:chExt cx="1108434" cy="2349991"/>
          </a:xfrm>
        </p:grpSpPr>
        <p:sp>
          <p:nvSpPr>
            <p:cNvPr id="20" name="Rectangle: Rounded Corners 19">
              <a:extLst>
                <a:ext uri="{FF2B5EF4-FFF2-40B4-BE49-F238E27FC236}">
                  <a16:creationId xmlns:a16="http://schemas.microsoft.com/office/drawing/2014/main" id="{8356AB30-DC79-F521-7AE2-85F456B26B0B}"/>
                </a:ext>
              </a:extLst>
            </p:cNvPr>
            <p:cNvSpPr/>
            <p:nvPr/>
          </p:nvSpPr>
          <p:spPr>
            <a:xfrm>
              <a:off x="6188359" y="1219748"/>
              <a:ext cx="1108434" cy="2349991"/>
            </a:xfrm>
            <a:prstGeom prst="roundRect">
              <a:avLst/>
            </a:prstGeom>
            <a:solidFill>
              <a:srgbClr val="7F98B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1" name="Rectangle: Rounded Corners 19">
              <a:extLst>
                <a:ext uri="{FF2B5EF4-FFF2-40B4-BE49-F238E27FC236}">
                  <a16:creationId xmlns:a16="http://schemas.microsoft.com/office/drawing/2014/main" id="{CA745009-6468-7EE6-1FED-330E5AAFE944}"/>
                </a:ext>
              </a:extLst>
            </p:cNvPr>
            <p:cNvSpPr txBox="1"/>
            <p:nvPr/>
          </p:nvSpPr>
          <p:spPr>
            <a:xfrm>
              <a:off x="6242468" y="1273857"/>
              <a:ext cx="1000216" cy="2241773"/>
            </a:xfrm>
            <a:prstGeom prst="rect">
              <a:avLst/>
            </a:prstGeom>
            <a:solidFill>
              <a:srgbClr val="7F98B6"/>
            </a:solid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a:t>IMMPACT Provided Feedback on the </a:t>
              </a:r>
              <a:r>
                <a:rPr lang="en-US" sz="1050"/>
                <a:t>PROMs</a:t>
              </a:r>
              <a:r>
                <a:rPr lang="en-US" sz="1050" kern="1200"/>
                <a:t>. Recommended Minor Edits</a:t>
              </a:r>
            </a:p>
          </p:txBody>
        </p:sp>
      </p:grpSp>
      <p:grpSp>
        <p:nvGrpSpPr>
          <p:cNvPr id="14" name="Group 13" descr="Box with text: &quot;HEAL PIs provided feedback on core domains and PROMs once they received their HEAL awards&quot;">
            <a:extLst>
              <a:ext uri="{FF2B5EF4-FFF2-40B4-BE49-F238E27FC236}">
                <a16:creationId xmlns:a16="http://schemas.microsoft.com/office/drawing/2014/main" id="{651AE53F-14EA-84F9-C401-B963D87284DE}"/>
              </a:ext>
            </a:extLst>
          </p:cNvPr>
          <p:cNvGrpSpPr/>
          <p:nvPr/>
        </p:nvGrpSpPr>
        <p:grpSpPr>
          <a:xfrm>
            <a:off x="8093102" y="2702007"/>
            <a:ext cx="778285" cy="2262994"/>
            <a:chOff x="7409190" y="1263246"/>
            <a:chExt cx="778285" cy="2262994"/>
          </a:xfrm>
        </p:grpSpPr>
        <p:sp>
          <p:nvSpPr>
            <p:cNvPr id="18" name="Rectangle: Rounded Corners 17">
              <a:extLst>
                <a:ext uri="{FF2B5EF4-FFF2-40B4-BE49-F238E27FC236}">
                  <a16:creationId xmlns:a16="http://schemas.microsoft.com/office/drawing/2014/main" id="{F8EBC675-B985-C06F-7AE1-719D14B93BFB}"/>
                </a:ext>
              </a:extLst>
            </p:cNvPr>
            <p:cNvSpPr/>
            <p:nvPr/>
          </p:nvSpPr>
          <p:spPr>
            <a:xfrm>
              <a:off x="7409190" y="1263246"/>
              <a:ext cx="778285" cy="2262994"/>
            </a:xfrm>
            <a:prstGeom prst="roundRect">
              <a:avLst/>
            </a:prstGeom>
            <a:solidFill>
              <a:srgbClr val="7F98B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9" name="Rectangle: Rounded Corners 21">
              <a:extLst>
                <a:ext uri="{FF2B5EF4-FFF2-40B4-BE49-F238E27FC236}">
                  <a16:creationId xmlns:a16="http://schemas.microsoft.com/office/drawing/2014/main" id="{D2EC3343-E46B-8848-7BC5-3398162EFEA1}"/>
                </a:ext>
              </a:extLst>
            </p:cNvPr>
            <p:cNvSpPr txBox="1"/>
            <p:nvPr/>
          </p:nvSpPr>
          <p:spPr>
            <a:xfrm>
              <a:off x="7447183" y="1301239"/>
              <a:ext cx="702299" cy="2187008"/>
            </a:xfrm>
            <a:prstGeom prst="rect">
              <a:avLst/>
            </a:prstGeom>
            <a:solidFill>
              <a:srgbClr val="7F98B6"/>
            </a:solid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a:t>HEAL PIs: Once Awarded, Provided Feedback on Core Domains and </a:t>
              </a:r>
              <a:r>
                <a:rPr lang="en-US" sz="1050"/>
                <a:t>PROMs</a:t>
              </a:r>
              <a:endParaRPr lang="en-US" sz="1050" kern="1200"/>
            </a:p>
          </p:txBody>
        </p:sp>
      </p:grpSp>
      <p:grpSp>
        <p:nvGrpSpPr>
          <p:cNvPr id="15" name="Group 14" descr="box with text: NIH finalized core pain domains and core PROMs&quot;">
            <a:extLst>
              <a:ext uri="{FF2B5EF4-FFF2-40B4-BE49-F238E27FC236}">
                <a16:creationId xmlns:a16="http://schemas.microsoft.com/office/drawing/2014/main" id="{531E6711-9F55-72FF-DFC9-B0BB77D1696C}"/>
              </a:ext>
            </a:extLst>
          </p:cNvPr>
          <p:cNvGrpSpPr/>
          <p:nvPr/>
        </p:nvGrpSpPr>
        <p:grpSpPr>
          <a:xfrm>
            <a:off x="8983784" y="2723751"/>
            <a:ext cx="788812" cy="2219506"/>
            <a:chOff x="8299872" y="1284990"/>
            <a:chExt cx="788812" cy="2219506"/>
          </a:xfrm>
        </p:grpSpPr>
        <p:sp>
          <p:nvSpPr>
            <p:cNvPr id="16" name="Rectangle: Rounded Corners 15">
              <a:extLst>
                <a:ext uri="{FF2B5EF4-FFF2-40B4-BE49-F238E27FC236}">
                  <a16:creationId xmlns:a16="http://schemas.microsoft.com/office/drawing/2014/main" id="{A0C0E006-A037-8A5F-3BD7-AE6996093803}"/>
                </a:ext>
              </a:extLst>
            </p:cNvPr>
            <p:cNvSpPr/>
            <p:nvPr/>
          </p:nvSpPr>
          <p:spPr>
            <a:xfrm>
              <a:off x="8299872" y="1284990"/>
              <a:ext cx="788812" cy="2219506"/>
            </a:xfrm>
            <a:prstGeom prst="roundRect">
              <a:avLst/>
            </a:prstGeom>
            <a:solidFill>
              <a:srgbClr val="7F98B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7" name="Rectangle: Rounded Corners 23">
              <a:extLst>
                <a:ext uri="{FF2B5EF4-FFF2-40B4-BE49-F238E27FC236}">
                  <a16:creationId xmlns:a16="http://schemas.microsoft.com/office/drawing/2014/main" id="{C40F84EE-0C25-C7CB-1371-3B808F890513}"/>
                </a:ext>
              </a:extLst>
            </p:cNvPr>
            <p:cNvSpPr txBox="1"/>
            <p:nvPr/>
          </p:nvSpPr>
          <p:spPr>
            <a:xfrm>
              <a:off x="8338379" y="1323497"/>
              <a:ext cx="711798" cy="2142492"/>
            </a:xfrm>
            <a:prstGeom prst="rect">
              <a:avLst/>
            </a:prstGeom>
            <a:solidFill>
              <a:srgbClr val="7F98B6"/>
            </a:solid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a:t>NIH Finalized Core Pain Domains and Core </a:t>
              </a:r>
              <a:r>
                <a:rPr lang="en-US" sz="1050"/>
                <a:t>PROMs</a:t>
              </a:r>
              <a:endParaRPr lang="en-US" sz="1050" kern="1200"/>
            </a:p>
          </p:txBody>
        </p:sp>
      </p:grpSp>
      <p:grpSp>
        <p:nvGrpSpPr>
          <p:cNvPr id="36" name="Group 35" descr="box with text: &quot;HEAL Pain CDE team updated core CDEs&quot;">
            <a:extLst>
              <a:ext uri="{FF2B5EF4-FFF2-40B4-BE49-F238E27FC236}">
                <a16:creationId xmlns:a16="http://schemas.microsoft.com/office/drawing/2014/main" id="{A52D3DC5-30F0-97EC-AF94-CD3B83B4A91F}"/>
              </a:ext>
            </a:extLst>
          </p:cNvPr>
          <p:cNvGrpSpPr/>
          <p:nvPr/>
        </p:nvGrpSpPr>
        <p:grpSpPr>
          <a:xfrm>
            <a:off x="9926267" y="2745201"/>
            <a:ext cx="788812" cy="2219506"/>
            <a:chOff x="8299872" y="1284990"/>
            <a:chExt cx="788812" cy="2219506"/>
          </a:xfrm>
        </p:grpSpPr>
        <p:sp>
          <p:nvSpPr>
            <p:cNvPr id="37" name="Rectangle: Rounded Corners 36">
              <a:extLst>
                <a:ext uri="{FF2B5EF4-FFF2-40B4-BE49-F238E27FC236}">
                  <a16:creationId xmlns:a16="http://schemas.microsoft.com/office/drawing/2014/main" id="{B69F3F41-7165-51C2-F4F0-B1DCE213FC1B}"/>
                </a:ext>
              </a:extLst>
            </p:cNvPr>
            <p:cNvSpPr/>
            <p:nvPr/>
          </p:nvSpPr>
          <p:spPr>
            <a:xfrm>
              <a:off x="8299872" y="1284990"/>
              <a:ext cx="788812" cy="2219506"/>
            </a:xfrm>
            <a:prstGeom prst="roundRect">
              <a:avLst/>
            </a:prstGeom>
            <a:solidFill>
              <a:srgbClr val="7F98B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38" name="Rectangle: Rounded Corners 23">
              <a:extLst>
                <a:ext uri="{FF2B5EF4-FFF2-40B4-BE49-F238E27FC236}">
                  <a16:creationId xmlns:a16="http://schemas.microsoft.com/office/drawing/2014/main" id="{FFE198AF-A50D-2B9A-344C-A1756D467082}"/>
                </a:ext>
              </a:extLst>
            </p:cNvPr>
            <p:cNvSpPr txBox="1"/>
            <p:nvPr/>
          </p:nvSpPr>
          <p:spPr>
            <a:xfrm>
              <a:off x="8338379" y="1323497"/>
              <a:ext cx="711798" cy="2142492"/>
            </a:xfrm>
            <a:prstGeom prst="rect">
              <a:avLst/>
            </a:prstGeom>
            <a:solidFill>
              <a:srgbClr val="7F98B6"/>
            </a:solid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a:t>HEAL Pain CDE Team Updated Core CDEs</a:t>
              </a:r>
            </a:p>
          </p:txBody>
        </p:sp>
      </p:grpSp>
      <p:sp>
        <p:nvSpPr>
          <p:cNvPr id="3" name="TextBox 2">
            <a:extLst>
              <a:ext uri="{FF2B5EF4-FFF2-40B4-BE49-F238E27FC236}">
                <a16:creationId xmlns:a16="http://schemas.microsoft.com/office/drawing/2014/main" id="{1AF024BB-FCA5-450D-BD04-D2B64C9CB0F9}"/>
              </a:ext>
            </a:extLst>
          </p:cNvPr>
          <p:cNvSpPr txBox="1"/>
          <p:nvPr/>
        </p:nvSpPr>
        <p:spPr>
          <a:xfrm>
            <a:off x="718548" y="5333119"/>
            <a:ext cx="7280188" cy="646331"/>
          </a:xfrm>
          <a:prstGeom prst="rect">
            <a:avLst/>
          </a:prstGeom>
          <a:noFill/>
          <a:ln>
            <a:solidFill>
              <a:srgbClr val="3F6B9D"/>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*NIH staff sought to emphasize biopsychosocial domains that would capture experiences of persons with lived experience (PWLE) in studies</a:t>
            </a:r>
            <a:endParaRPr lang="en-US"/>
          </a:p>
        </p:txBody>
      </p:sp>
      <p:sp>
        <p:nvSpPr>
          <p:cNvPr id="4" name="TextBox 3">
            <a:extLst>
              <a:ext uri="{FF2B5EF4-FFF2-40B4-BE49-F238E27FC236}">
                <a16:creationId xmlns:a16="http://schemas.microsoft.com/office/drawing/2014/main" id="{33B67E3F-95C0-0D92-A61C-F5036149605A}"/>
              </a:ext>
            </a:extLst>
          </p:cNvPr>
          <p:cNvSpPr txBox="1"/>
          <p:nvPr/>
        </p:nvSpPr>
        <p:spPr>
          <a:xfrm>
            <a:off x="401442" y="6325823"/>
            <a:ext cx="7832372" cy="378990"/>
          </a:xfrm>
          <a:prstGeom prst="rect">
            <a:avLst/>
          </a:prstGeom>
          <a:noFill/>
        </p:spPr>
        <p:txBody>
          <a:bodyPr wrap="square" rtlCol="0">
            <a:spAutoFit/>
          </a:bodyPr>
          <a:lstStyle/>
          <a:p>
            <a:r>
              <a:rPr lang="en-US">
                <a:hlinkClick r:id="rId3"/>
              </a:rPr>
              <a:t>Wandner et al. NIH's HEAL Initiative Clinical Pain Management CDE Program. 2022</a:t>
            </a:r>
            <a:endParaRPr lang="en-US"/>
          </a:p>
        </p:txBody>
      </p:sp>
    </p:spTree>
    <p:extLst>
      <p:ext uri="{BB962C8B-B14F-4D97-AF65-F5344CB8AC3E}">
        <p14:creationId xmlns:p14="http://schemas.microsoft.com/office/powerpoint/2010/main" val="1953319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4C89-581A-4DDF-959D-B9D87C23F1DE}"/>
              </a:ext>
            </a:extLst>
          </p:cNvPr>
          <p:cNvSpPr>
            <a:spLocks noGrp="1"/>
          </p:cNvSpPr>
          <p:nvPr>
            <p:ph type="title"/>
          </p:nvPr>
        </p:nvSpPr>
        <p:spPr>
          <a:xfrm>
            <a:off x="207180" y="480142"/>
            <a:ext cx="7886700" cy="984703"/>
          </a:xfrm>
        </p:spPr>
        <p:txBody>
          <a:bodyPr/>
          <a:lstStyle/>
          <a:p>
            <a:r>
              <a:rPr lang="en-US" dirty="0"/>
              <a:t>Core Domains and Questionnaires</a:t>
            </a:r>
          </a:p>
        </p:txBody>
      </p:sp>
      <p:sp>
        <p:nvSpPr>
          <p:cNvPr id="4" name="Slide Number Placeholder 3">
            <a:extLst>
              <a:ext uri="{FF2B5EF4-FFF2-40B4-BE49-F238E27FC236}">
                <a16:creationId xmlns:a16="http://schemas.microsoft.com/office/drawing/2014/main" id="{A10648D0-9B9D-4DDC-AA61-D54674C06A05}"/>
              </a:ext>
            </a:extLst>
          </p:cNvPr>
          <p:cNvSpPr>
            <a:spLocks noGrp="1"/>
          </p:cNvSpPr>
          <p:nvPr>
            <p:ph type="sldNum" sz="quarter" idx="4"/>
          </p:nvPr>
        </p:nvSpPr>
        <p:spPr>
          <a:xfrm>
            <a:off x="8060266" y="6177448"/>
            <a:ext cx="45508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33B08E3-7A67-F449-BAD9-1131F0C352F9}" type="slidenum">
              <a:rPr lang="en-US" smtClean="0"/>
              <a:pPr/>
              <a:t>11</a:t>
            </a:fld>
            <a:endParaRPr lang="en-US"/>
          </a:p>
        </p:txBody>
      </p:sp>
      <p:graphicFrame>
        <p:nvGraphicFramePr>
          <p:cNvPr id="7" name="Content Placeholder 6">
            <a:extLst>
              <a:ext uri="{FF2B5EF4-FFF2-40B4-BE49-F238E27FC236}">
                <a16:creationId xmlns:a16="http://schemas.microsoft.com/office/drawing/2014/main" id="{0C36BE34-0F89-478F-A835-4A0402CA6342}"/>
              </a:ext>
            </a:extLst>
          </p:cNvPr>
          <p:cNvGraphicFramePr>
            <a:graphicFrameLocks noGrp="1"/>
          </p:cNvGraphicFramePr>
          <p:nvPr>
            <p:ph idx="1"/>
            <p:extLst>
              <p:ext uri="{D42A27DB-BD31-4B8C-83A1-F6EECF244321}">
                <p14:modId xmlns:p14="http://schemas.microsoft.com/office/powerpoint/2010/main" val="2632535848"/>
              </p:ext>
            </p:extLst>
          </p:nvPr>
        </p:nvGraphicFramePr>
        <p:xfrm>
          <a:off x="81361" y="1831720"/>
          <a:ext cx="11984821" cy="2068085"/>
        </p:xfrm>
        <a:graphic>
          <a:graphicData uri="http://schemas.openxmlformats.org/drawingml/2006/table">
            <a:tbl>
              <a:tblPr firstRow="1" bandRow="1">
                <a:tableStyleId>{5C22544A-7EE6-4342-B048-85BDC9FD1C3A}</a:tableStyleId>
              </a:tblPr>
              <a:tblGrid>
                <a:gridCol w="847476">
                  <a:extLst>
                    <a:ext uri="{9D8B030D-6E8A-4147-A177-3AD203B41FA5}">
                      <a16:colId xmlns:a16="http://schemas.microsoft.com/office/drawing/2014/main" val="1212513997"/>
                    </a:ext>
                  </a:extLst>
                </a:gridCol>
                <a:gridCol w="887401">
                  <a:extLst>
                    <a:ext uri="{9D8B030D-6E8A-4147-A177-3AD203B41FA5}">
                      <a16:colId xmlns:a16="http://schemas.microsoft.com/office/drawing/2014/main" val="3048085334"/>
                    </a:ext>
                  </a:extLst>
                </a:gridCol>
                <a:gridCol w="1180128">
                  <a:extLst>
                    <a:ext uri="{9D8B030D-6E8A-4147-A177-3AD203B41FA5}">
                      <a16:colId xmlns:a16="http://schemas.microsoft.com/office/drawing/2014/main" val="3233373448"/>
                    </a:ext>
                  </a:extLst>
                </a:gridCol>
                <a:gridCol w="998569">
                  <a:extLst>
                    <a:ext uri="{9D8B030D-6E8A-4147-A177-3AD203B41FA5}">
                      <a16:colId xmlns:a16="http://schemas.microsoft.com/office/drawing/2014/main" val="2121806989"/>
                    </a:ext>
                  </a:extLst>
                </a:gridCol>
                <a:gridCol w="1046304">
                  <a:extLst>
                    <a:ext uri="{9D8B030D-6E8A-4147-A177-3AD203B41FA5}">
                      <a16:colId xmlns:a16="http://schemas.microsoft.com/office/drawing/2014/main" val="3251789886"/>
                    </a:ext>
                  </a:extLst>
                </a:gridCol>
                <a:gridCol w="1059769">
                  <a:extLst>
                    <a:ext uri="{9D8B030D-6E8A-4147-A177-3AD203B41FA5}">
                      <a16:colId xmlns:a16="http://schemas.microsoft.com/office/drawing/2014/main" val="1077928874"/>
                    </a:ext>
                  </a:extLst>
                </a:gridCol>
                <a:gridCol w="903236">
                  <a:extLst>
                    <a:ext uri="{9D8B030D-6E8A-4147-A177-3AD203B41FA5}">
                      <a16:colId xmlns:a16="http://schemas.microsoft.com/office/drawing/2014/main" val="944056562"/>
                    </a:ext>
                  </a:extLst>
                </a:gridCol>
                <a:gridCol w="881521">
                  <a:extLst>
                    <a:ext uri="{9D8B030D-6E8A-4147-A177-3AD203B41FA5}">
                      <a16:colId xmlns:a16="http://schemas.microsoft.com/office/drawing/2014/main" val="435084956"/>
                    </a:ext>
                  </a:extLst>
                </a:gridCol>
                <a:gridCol w="1022815">
                  <a:extLst>
                    <a:ext uri="{9D8B030D-6E8A-4147-A177-3AD203B41FA5}">
                      <a16:colId xmlns:a16="http://schemas.microsoft.com/office/drawing/2014/main" val="1424045655"/>
                    </a:ext>
                  </a:extLst>
                </a:gridCol>
                <a:gridCol w="939062">
                  <a:extLst>
                    <a:ext uri="{9D8B030D-6E8A-4147-A177-3AD203B41FA5}">
                      <a16:colId xmlns:a16="http://schemas.microsoft.com/office/drawing/2014/main" val="3816714783"/>
                    </a:ext>
                  </a:extLst>
                </a:gridCol>
                <a:gridCol w="1009494">
                  <a:extLst>
                    <a:ext uri="{9D8B030D-6E8A-4147-A177-3AD203B41FA5}">
                      <a16:colId xmlns:a16="http://schemas.microsoft.com/office/drawing/2014/main" val="2064928934"/>
                    </a:ext>
                  </a:extLst>
                </a:gridCol>
                <a:gridCol w="1209046">
                  <a:extLst>
                    <a:ext uri="{9D8B030D-6E8A-4147-A177-3AD203B41FA5}">
                      <a16:colId xmlns:a16="http://schemas.microsoft.com/office/drawing/2014/main" val="1321364135"/>
                    </a:ext>
                  </a:extLst>
                </a:gridCol>
              </a:tblGrid>
              <a:tr h="769715">
                <a:tc>
                  <a:txBody>
                    <a:bodyPr/>
                    <a:lstStyle/>
                    <a:p>
                      <a:pPr algn="ctr"/>
                      <a:r>
                        <a:rPr lang="en-US" sz="1200" dirty="0"/>
                        <a:t>Pain Intensity</a:t>
                      </a:r>
                    </a:p>
                  </a:txBody>
                  <a:tcPr/>
                </a:tc>
                <a:tc>
                  <a:txBody>
                    <a:bodyPr/>
                    <a:lstStyle/>
                    <a:p>
                      <a:pPr algn="ctr"/>
                      <a:r>
                        <a:rPr lang="en-US" sz="1200" dirty="0"/>
                        <a:t>Pain Interference</a:t>
                      </a:r>
                    </a:p>
                  </a:txBody>
                  <a:tcPr/>
                </a:tc>
                <a:tc>
                  <a:txBody>
                    <a:bodyPr/>
                    <a:lstStyle/>
                    <a:p>
                      <a:pPr algn="ctr"/>
                      <a:r>
                        <a:rPr lang="en-US" sz="1200"/>
                        <a:t>Physical Functioning</a:t>
                      </a:r>
                    </a:p>
                  </a:txBody>
                  <a:tcPr/>
                </a:tc>
                <a:tc>
                  <a:txBody>
                    <a:bodyPr/>
                    <a:lstStyle/>
                    <a:p>
                      <a:pPr algn="ctr"/>
                      <a:r>
                        <a:rPr lang="en-US" sz="1200" dirty="0">
                          <a:solidFill>
                            <a:schemeClr val="bg1"/>
                          </a:solidFill>
                        </a:rPr>
                        <a:t>Quality of Life</a:t>
                      </a:r>
                    </a:p>
                  </a:txBody>
                  <a:tcPr/>
                </a:tc>
                <a:tc>
                  <a:txBody>
                    <a:bodyPr/>
                    <a:lstStyle/>
                    <a:p>
                      <a:pPr algn="ctr"/>
                      <a:r>
                        <a:rPr lang="en-US" sz="1200" dirty="0">
                          <a:solidFill>
                            <a:schemeClr val="bg1"/>
                          </a:solidFill>
                        </a:rPr>
                        <a:t>Sleep</a:t>
                      </a:r>
                    </a:p>
                  </a:txBody>
                  <a:tcPr/>
                </a:tc>
                <a:tc>
                  <a:txBody>
                    <a:bodyPr/>
                    <a:lstStyle/>
                    <a:p>
                      <a:pPr algn="ctr"/>
                      <a:r>
                        <a:rPr lang="en-US" sz="1200" dirty="0">
                          <a:solidFill>
                            <a:schemeClr val="bg1"/>
                          </a:solidFill>
                        </a:rPr>
                        <a:t>Pain Catastrophizing</a:t>
                      </a:r>
                    </a:p>
                  </a:txBody>
                  <a:tcPr/>
                </a:tc>
                <a:tc>
                  <a:txBody>
                    <a:bodyPr/>
                    <a:lstStyle/>
                    <a:p>
                      <a:pPr algn="ctr"/>
                      <a:r>
                        <a:rPr lang="en-US" sz="1200">
                          <a:solidFill>
                            <a:schemeClr val="bg1"/>
                          </a:solidFill>
                        </a:rPr>
                        <a:t>Depression</a:t>
                      </a:r>
                    </a:p>
                  </a:txBody>
                  <a:tcPr/>
                </a:tc>
                <a:tc>
                  <a:txBody>
                    <a:bodyPr/>
                    <a:lstStyle/>
                    <a:p>
                      <a:pPr algn="ctr"/>
                      <a:r>
                        <a:rPr lang="en-US" sz="1200">
                          <a:solidFill>
                            <a:schemeClr val="bg1"/>
                          </a:solidFill>
                        </a:rPr>
                        <a:t>Anxiety</a:t>
                      </a:r>
                    </a:p>
                  </a:txBody>
                  <a:tcPr/>
                </a:tc>
                <a:tc>
                  <a:txBody>
                    <a:bodyPr/>
                    <a:lstStyle/>
                    <a:p>
                      <a:pPr algn="ctr"/>
                      <a:r>
                        <a:rPr lang="en-US" sz="1200">
                          <a:solidFill>
                            <a:schemeClr val="bg1"/>
                          </a:solidFill>
                        </a:rPr>
                        <a:t>Global Satisfaction with treatment</a:t>
                      </a:r>
                    </a:p>
                  </a:txBody>
                  <a:tcPr/>
                </a:tc>
                <a:tc>
                  <a:txBody>
                    <a:bodyPr/>
                    <a:lstStyle/>
                    <a:p>
                      <a:pPr algn="ctr"/>
                      <a:r>
                        <a:rPr lang="en-US" sz="1200">
                          <a:solidFill>
                            <a:schemeClr val="bg1"/>
                          </a:solidFill>
                        </a:rPr>
                        <a:t>Substance Use Screener</a:t>
                      </a:r>
                    </a:p>
                  </a:txBody>
                  <a:tcPr/>
                </a:tc>
                <a:tc>
                  <a:txBody>
                    <a:bodyPr/>
                    <a:lstStyle/>
                    <a:p>
                      <a:pPr algn="ctr"/>
                      <a:r>
                        <a:rPr lang="en-US" sz="1200">
                          <a:solidFill>
                            <a:schemeClr val="bg1"/>
                          </a:solidFill>
                        </a:rPr>
                        <a:t>MME</a:t>
                      </a:r>
                    </a:p>
                  </a:txBody>
                  <a:tcPr/>
                </a:tc>
                <a:tc>
                  <a:txBody>
                    <a:bodyPr/>
                    <a:lstStyle/>
                    <a:p>
                      <a:pPr algn="ctr"/>
                      <a:r>
                        <a:rPr lang="en-US" sz="1200" dirty="0">
                          <a:solidFill>
                            <a:schemeClr val="bg1"/>
                          </a:solidFill>
                        </a:rPr>
                        <a:t>Demographics</a:t>
                      </a:r>
                    </a:p>
                  </a:txBody>
                  <a:tcPr/>
                </a:tc>
                <a:extLst>
                  <a:ext uri="{0D108BD9-81ED-4DB2-BD59-A6C34878D82A}">
                    <a16:rowId xmlns:a16="http://schemas.microsoft.com/office/drawing/2014/main" val="4070091944"/>
                  </a:ext>
                </a:extLst>
              </a:tr>
              <a:tr h="1245125">
                <a:tc gridSpan="2">
                  <a:txBody>
                    <a:bodyPr/>
                    <a:lstStyle/>
                    <a:p>
                      <a:pPr algn="ctr"/>
                      <a:r>
                        <a:rPr lang="en-US" sz="1200" b="0" dirty="0"/>
                        <a:t>PEG</a:t>
                      </a:r>
                    </a:p>
                  </a:txBody>
                  <a:tcPr/>
                </a:tc>
                <a:tc hMerge="1">
                  <a:txBody>
                    <a:bodyPr/>
                    <a:lstStyle/>
                    <a:p>
                      <a:endParaRPr lang="en-US" sz="900"/>
                    </a:p>
                  </a:txBody>
                  <a:tcPr/>
                </a:tc>
                <a:tc>
                  <a:txBody>
                    <a:bodyPr/>
                    <a:lstStyle/>
                    <a:p>
                      <a:pPr algn="ctr"/>
                      <a:r>
                        <a:rPr lang="en-US" sz="1200" b="0" dirty="0"/>
                        <a:t>PROMIS Physical Functioning Short Form 6B</a:t>
                      </a:r>
                    </a:p>
                  </a:txBody>
                  <a:tcPr/>
                </a:tc>
                <a:tc>
                  <a:txBody>
                    <a:bodyPr/>
                    <a:lstStyle/>
                    <a:p>
                      <a:pPr algn="ctr"/>
                      <a:r>
                        <a:rPr lang="en-US" sz="1200" b="0" dirty="0">
                          <a:solidFill>
                            <a:schemeClr val="tx1"/>
                          </a:solidFill>
                        </a:rPr>
                        <a:t>WHOQOL- 2</a:t>
                      </a:r>
                    </a:p>
                    <a:p>
                      <a:pPr algn="ctr"/>
                      <a:endParaRPr lang="en-US" sz="1200" b="0" dirty="0">
                        <a:solidFill>
                          <a:schemeClr val="tx1"/>
                        </a:solidFill>
                      </a:endParaRPr>
                    </a:p>
                  </a:txBody>
                  <a:tcPr/>
                </a:tc>
                <a:tc>
                  <a:txBody>
                    <a:bodyPr/>
                    <a:lstStyle/>
                    <a:p>
                      <a:pPr algn="ctr"/>
                      <a:r>
                        <a:rPr lang="en-US" sz="1200" b="0" dirty="0">
                          <a:solidFill>
                            <a:schemeClr val="tx1"/>
                          </a:solidFill>
                        </a:rPr>
                        <a:t>PROMIS Sleep Disturbance 6A + Sleep Duration Question</a:t>
                      </a:r>
                    </a:p>
                  </a:txBody>
                  <a:tcPr/>
                </a:tc>
                <a:tc>
                  <a:txBody>
                    <a:bodyPr/>
                    <a:lstStyle/>
                    <a:p>
                      <a:pPr algn="ctr"/>
                      <a:r>
                        <a:rPr lang="en-US" sz="1200" b="0" dirty="0">
                          <a:solidFill>
                            <a:schemeClr val="tx1"/>
                          </a:solidFill>
                        </a:rPr>
                        <a:t>PCS-6 or</a:t>
                      </a:r>
                    </a:p>
                    <a:p>
                      <a:pPr algn="ctr"/>
                      <a:r>
                        <a:rPr lang="en-US" sz="1200" b="0" dirty="0">
                          <a:solidFill>
                            <a:schemeClr val="tx1"/>
                          </a:solidFill>
                        </a:rPr>
                        <a:t>PCS-13* </a:t>
                      </a:r>
                      <a:r>
                        <a:rPr lang="en-US" sz="1200" b="1" i="0" u="none" strike="noStrike" noProof="0" dirty="0">
                          <a:solidFill>
                            <a:schemeClr val="tx1"/>
                          </a:solidFill>
                          <a:latin typeface="+mn-lt"/>
                        </a:rPr>
                        <a:t>(Copyrighted)</a:t>
                      </a:r>
                      <a:endParaRPr lang="en-US" sz="1200" b="0" dirty="0">
                        <a:solidFill>
                          <a:schemeClr val="tx1"/>
                        </a:solidFill>
                      </a:endParaRPr>
                    </a:p>
                  </a:txBody>
                  <a:tcPr/>
                </a:tc>
                <a:tc>
                  <a:txBody>
                    <a:bodyPr/>
                    <a:lstStyle/>
                    <a:p>
                      <a:pPr algn="ctr"/>
                      <a:r>
                        <a:rPr lang="en-US" sz="1200" b="0" dirty="0">
                          <a:solidFill>
                            <a:schemeClr val="tx1"/>
                          </a:solidFill>
                        </a:rPr>
                        <a:t>PHQ-2 or </a:t>
                      </a:r>
                    </a:p>
                    <a:p>
                      <a:pPr algn="ctr"/>
                      <a:r>
                        <a:rPr lang="en-US" sz="1200" b="0" dirty="0">
                          <a:solidFill>
                            <a:schemeClr val="tx1"/>
                          </a:solidFill>
                        </a:rPr>
                        <a:t>PHQ-8 or </a:t>
                      </a:r>
                    </a:p>
                    <a:p>
                      <a:pPr algn="ctr"/>
                      <a:r>
                        <a:rPr lang="en-US" sz="1200" b="0" dirty="0">
                          <a:solidFill>
                            <a:schemeClr val="tx1"/>
                          </a:solidFill>
                        </a:rPr>
                        <a:t>PHQ-9</a:t>
                      </a:r>
                    </a:p>
                  </a:txBody>
                  <a:tcPr/>
                </a:tc>
                <a:tc>
                  <a:txBody>
                    <a:bodyPr/>
                    <a:lstStyle/>
                    <a:p>
                      <a:pPr algn="ctr"/>
                      <a:r>
                        <a:rPr lang="en-US" sz="1200" b="0" dirty="0">
                          <a:solidFill>
                            <a:schemeClr val="tx1"/>
                          </a:solidFill>
                        </a:rPr>
                        <a:t>GAD-2 or </a:t>
                      </a:r>
                    </a:p>
                    <a:p>
                      <a:pPr algn="ctr"/>
                      <a:r>
                        <a:rPr lang="en-US" sz="1200" b="0" dirty="0">
                          <a:solidFill>
                            <a:schemeClr val="tx1"/>
                          </a:solidFill>
                        </a:rPr>
                        <a:t>GAD-7*</a:t>
                      </a:r>
                    </a:p>
                  </a:txBody>
                  <a:tcPr/>
                </a:tc>
                <a:tc>
                  <a:txBody>
                    <a:bodyPr/>
                    <a:lstStyle/>
                    <a:p>
                      <a:pPr algn="ctr"/>
                      <a:r>
                        <a:rPr lang="en-US" sz="1200" b="0" dirty="0">
                          <a:solidFill>
                            <a:schemeClr val="tx1"/>
                          </a:solidFill>
                        </a:rPr>
                        <a:t>PGIC</a:t>
                      </a:r>
                    </a:p>
                  </a:txBody>
                  <a:tcPr/>
                </a:tc>
                <a:tc>
                  <a:txBody>
                    <a:bodyPr/>
                    <a:lstStyle/>
                    <a:p>
                      <a:pPr algn="ctr"/>
                      <a:r>
                        <a:rPr lang="en-US" sz="1200" b="0" dirty="0">
                          <a:solidFill>
                            <a:schemeClr val="tx1"/>
                          </a:solidFill>
                        </a:rPr>
                        <a:t>TAPS1</a:t>
                      </a:r>
                    </a:p>
                  </a:txBody>
                  <a:tcPr/>
                </a:tc>
                <a:tc>
                  <a:txBody>
                    <a:bodyPr/>
                    <a:lstStyle/>
                    <a:p>
                      <a:pPr algn="ctr"/>
                      <a:r>
                        <a:rPr lang="en-US" sz="1200" b="0" dirty="0">
                          <a:solidFill>
                            <a:schemeClr val="tx1"/>
                          </a:solidFill>
                        </a:rPr>
                        <a:t>Components of MME + total MME</a:t>
                      </a:r>
                    </a:p>
                  </a:txBody>
                  <a:tcPr/>
                </a:tc>
                <a:tc>
                  <a:txBody>
                    <a:bodyPr/>
                    <a:lstStyle/>
                    <a:p>
                      <a:pPr algn="ctr"/>
                      <a:r>
                        <a:rPr lang="en-US" sz="1200" b="0" dirty="0">
                          <a:solidFill>
                            <a:schemeClr val="tx1"/>
                          </a:solidFill>
                        </a:rPr>
                        <a:t>Adult Demographics</a:t>
                      </a:r>
                    </a:p>
                  </a:txBody>
                  <a:tcPr/>
                </a:tc>
                <a:extLst>
                  <a:ext uri="{0D108BD9-81ED-4DB2-BD59-A6C34878D82A}">
                    <a16:rowId xmlns:a16="http://schemas.microsoft.com/office/drawing/2014/main" val="1651817182"/>
                  </a:ext>
                </a:extLst>
              </a:tr>
            </a:tbl>
          </a:graphicData>
        </a:graphic>
      </p:graphicFrame>
      <p:graphicFrame>
        <p:nvGraphicFramePr>
          <p:cNvPr id="8" name="Table 6">
            <a:extLst>
              <a:ext uri="{FF2B5EF4-FFF2-40B4-BE49-F238E27FC236}">
                <a16:creationId xmlns:a16="http://schemas.microsoft.com/office/drawing/2014/main" id="{F153FDE3-9240-4401-9FC7-F2941AD76CA1}"/>
              </a:ext>
            </a:extLst>
          </p:cNvPr>
          <p:cNvGraphicFramePr>
            <a:graphicFrameLocks/>
          </p:cNvGraphicFramePr>
          <p:nvPr>
            <p:extLst>
              <p:ext uri="{D42A27DB-BD31-4B8C-83A1-F6EECF244321}">
                <p14:modId xmlns:p14="http://schemas.microsoft.com/office/powerpoint/2010/main" val="1382665356"/>
              </p:ext>
            </p:extLst>
          </p:nvPr>
        </p:nvGraphicFramePr>
        <p:xfrm>
          <a:off x="81361" y="4696527"/>
          <a:ext cx="12110639" cy="2068085"/>
        </p:xfrm>
        <a:graphic>
          <a:graphicData uri="http://schemas.openxmlformats.org/drawingml/2006/table">
            <a:tbl>
              <a:tblPr firstRow="1" bandRow="1">
                <a:tableStyleId>{5C22544A-7EE6-4342-B048-85BDC9FD1C3A}</a:tableStyleId>
              </a:tblPr>
              <a:tblGrid>
                <a:gridCol w="886202">
                  <a:extLst>
                    <a:ext uri="{9D8B030D-6E8A-4147-A177-3AD203B41FA5}">
                      <a16:colId xmlns:a16="http://schemas.microsoft.com/office/drawing/2014/main" val="1212513997"/>
                    </a:ext>
                  </a:extLst>
                </a:gridCol>
                <a:gridCol w="1318437">
                  <a:extLst>
                    <a:ext uri="{9D8B030D-6E8A-4147-A177-3AD203B41FA5}">
                      <a16:colId xmlns:a16="http://schemas.microsoft.com/office/drawing/2014/main" val="3048085334"/>
                    </a:ext>
                  </a:extLst>
                </a:gridCol>
                <a:gridCol w="1006613">
                  <a:extLst>
                    <a:ext uri="{9D8B030D-6E8A-4147-A177-3AD203B41FA5}">
                      <a16:colId xmlns:a16="http://schemas.microsoft.com/office/drawing/2014/main" val="3233373448"/>
                    </a:ext>
                  </a:extLst>
                </a:gridCol>
                <a:gridCol w="861510">
                  <a:extLst>
                    <a:ext uri="{9D8B030D-6E8A-4147-A177-3AD203B41FA5}">
                      <a16:colId xmlns:a16="http://schemas.microsoft.com/office/drawing/2014/main" val="2121806989"/>
                    </a:ext>
                  </a:extLst>
                </a:gridCol>
                <a:gridCol w="1020196">
                  <a:extLst>
                    <a:ext uri="{9D8B030D-6E8A-4147-A177-3AD203B41FA5}">
                      <a16:colId xmlns:a16="http://schemas.microsoft.com/office/drawing/2014/main" val="3251789886"/>
                    </a:ext>
                  </a:extLst>
                </a:gridCol>
                <a:gridCol w="1056360">
                  <a:extLst>
                    <a:ext uri="{9D8B030D-6E8A-4147-A177-3AD203B41FA5}">
                      <a16:colId xmlns:a16="http://schemas.microsoft.com/office/drawing/2014/main" val="1077928874"/>
                    </a:ext>
                  </a:extLst>
                </a:gridCol>
                <a:gridCol w="967563">
                  <a:extLst>
                    <a:ext uri="{9D8B030D-6E8A-4147-A177-3AD203B41FA5}">
                      <a16:colId xmlns:a16="http://schemas.microsoft.com/office/drawing/2014/main" val="944056562"/>
                    </a:ext>
                  </a:extLst>
                </a:gridCol>
                <a:gridCol w="871870">
                  <a:extLst>
                    <a:ext uri="{9D8B030D-6E8A-4147-A177-3AD203B41FA5}">
                      <a16:colId xmlns:a16="http://schemas.microsoft.com/office/drawing/2014/main" val="435084956"/>
                    </a:ext>
                  </a:extLst>
                </a:gridCol>
                <a:gridCol w="967550">
                  <a:extLst>
                    <a:ext uri="{9D8B030D-6E8A-4147-A177-3AD203B41FA5}">
                      <a16:colId xmlns:a16="http://schemas.microsoft.com/office/drawing/2014/main" val="1424045655"/>
                    </a:ext>
                  </a:extLst>
                </a:gridCol>
                <a:gridCol w="938091">
                  <a:extLst>
                    <a:ext uri="{9D8B030D-6E8A-4147-A177-3AD203B41FA5}">
                      <a16:colId xmlns:a16="http://schemas.microsoft.com/office/drawing/2014/main" val="3816714783"/>
                    </a:ext>
                  </a:extLst>
                </a:gridCol>
                <a:gridCol w="1008450">
                  <a:extLst>
                    <a:ext uri="{9D8B030D-6E8A-4147-A177-3AD203B41FA5}">
                      <a16:colId xmlns:a16="http://schemas.microsoft.com/office/drawing/2014/main" val="2064928934"/>
                    </a:ext>
                  </a:extLst>
                </a:gridCol>
                <a:gridCol w="1207797">
                  <a:extLst>
                    <a:ext uri="{9D8B030D-6E8A-4147-A177-3AD203B41FA5}">
                      <a16:colId xmlns:a16="http://schemas.microsoft.com/office/drawing/2014/main" val="1321364135"/>
                    </a:ext>
                  </a:extLst>
                </a:gridCol>
              </a:tblGrid>
              <a:tr h="769715">
                <a:tc>
                  <a:txBody>
                    <a:bodyPr/>
                    <a:lstStyle/>
                    <a:p>
                      <a:pPr algn="ctr"/>
                      <a:r>
                        <a:rPr lang="en-US" sz="1200" dirty="0"/>
                        <a:t>Pain Intensity</a:t>
                      </a:r>
                    </a:p>
                  </a:txBody>
                  <a:tcPr/>
                </a:tc>
                <a:tc>
                  <a:txBody>
                    <a:bodyPr/>
                    <a:lstStyle/>
                    <a:p>
                      <a:pPr algn="ctr"/>
                      <a:r>
                        <a:rPr lang="en-US" sz="1200" dirty="0">
                          <a:solidFill>
                            <a:schemeClr val="bg1"/>
                          </a:solidFill>
                        </a:rPr>
                        <a:t>Pain Interference</a:t>
                      </a:r>
                    </a:p>
                  </a:txBody>
                  <a:tcPr/>
                </a:tc>
                <a:tc>
                  <a:txBody>
                    <a:bodyPr/>
                    <a:lstStyle/>
                    <a:p>
                      <a:pPr algn="ctr"/>
                      <a:r>
                        <a:rPr lang="en-US" sz="1200" dirty="0">
                          <a:solidFill>
                            <a:schemeClr val="bg1"/>
                          </a:solidFill>
                        </a:rPr>
                        <a:t>Physical Functioning</a:t>
                      </a:r>
                    </a:p>
                  </a:txBody>
                  <a:tcPr/>
                </a:tc>
                <a:tc>
                  <a:txBody>
                    <a:bodyPr/>
                    <a:lstStyle/>
                    <a:p>
                      <a:pPr algn="ctr"/>
                      <a:r>
                        <a:rPr lang="en-US" sz="1200" dirty="0">
                          <a:solidFill>
                            <a:schemeClr val="bg1"/>
                          </a:solidFill>
                        </a:rPr>
                        <a:t>Quality of Life</a:t>
                      </a:r>
                    </a:p>
                  </a:txBody>
                  <a:tcPr/>
                </a:tc>
                <a:tc>
                  <a:txBody>
                    <a:bodyPr/>
                    <a:lstStyle/>
                    <a:p>
                      <a:pPr algn="ctr"/>
                      <a:r>
                        <a:rPr lang="en-US" sz="1200" dirty="0">
                          <a:solidFill>
                            <a:schemeClr val="bg1"/>
                          </a:solidFill>
                        </a:rPr>
                        <a:t>Sleep</a:t>
                      </a:r>
                    </a:p>
                  </a:txBody>
                  <a:tcPr/>
                </a:tc>
                <a:tc>
                  <a:txBody>
                    <a:bodyPr/>
                    <a:lstStyle/>
                    <a:p>
                      <a:pPr algn="ctr"/>
                      <a:r>
                        <a:rPr lang="en-US" sz="1200" dirty="0">
                          <a:solidFill>
                            <a:schemeClr val="bg1"/>
                          </a:solidFill>
                        </a:rPr>
                        <a:t>Pain Catastrophizing</a:t>
                      </a:r>
                    </a:p>
                  </a:txBody>
                  <a:tcPr/>
                </a:tc>
                <a:tc>
                  <a:txBody>
                    <a:bodyPr/>
                    <a:lstStyle/>
                    <a:p>
                      <a:pPr algn="ctr"/>
                      <a:r>
                        <a:rPr lang="en-US" sz="1200" dirty="0">
                          <a:solidFill>
                            <a:schemeClr val="bg1"/>
                          </a:solidFill>
                        </a:rPr>
                        <a:t>Depression</a:t>
                      </a:r>
                    </a:p>
                  </a:txBody>
                  <a:tcPr/>
                </a:tc>
                <a:tc>
                  <a:txBody>
                    <a:bodyPr/>
                    <a:lstStyle/>
                    <a:p>
                      <a:pPr algn="ctr"/>
                      <a:r>
                        <a:rPr lang="en-US" sz="1200" dirty="0">
                          <a:solidFill>
                            <a:schemeClr val="bg1"/>
                          </a:solidFill>
                        </a:rPr>
                        <a:t>Anxiety</a:t>
                      </a:r>
                    </a:p>
                  </a:txBody>
                  <a:tcPr/>
                </a:tc>
                <a:tc>
                  <a:txBody>
                    <a:bodyPr/>
                    <a:lstStyle/>
                    <a:p>
                      <a:pPr algn="ctr"/>
                      <a:r>
                        <a:rPr lang="en-US" sz="1200" dirty="0">
                          <a:solidFill>
                            <a:schemeClr val="bg1"/>
                          </a:solidFill>
                        </a:rPr>
                        <a:t>Global Satisfaction with treatment</a:t>
                      </a:r>
                    </a:p>
                  </a:txBody>
                  <a:tcPr/>
                </a:tc>
                <a:tc>
                  <a:txBody>
                    <a:bodyPr/>
                    <a:lstStyle/>
                    <a:p>
                      <a:pPr algn="ctr"/>
                      <a:r>
                        <a:rPr lang="en-US" sz="1200" dirty="0">
                          <a:solidFill>
                            <a:schemeClr val="bg1"/>
                          </a:solidFill>
                        </a:rPr>
                        <a:t>Substance Use Screener</a:t>
                      </a:r>
                    </a:p>
                  </a:txBody>
                  <a:tcPr/>
                </a:tc>
                <a:tc>
                  <a:txBody>
                    <a:bodyPr/>
                    <a:lstStyle/>
                    <a:p>
                      <a:pPr algn="ctr"/>
                      <a:r>
                        <a:rPr lang="en-US" sz="1200" dirty="0">
                          <a:solidFill>
                            <a:schemeClr val="bg1"/>
                          </a:solidFill>
                        </a:rPr>
                        <a:t>MME</a:t>
                      </a:r>
                    </a:p>
                  </a:txBody>
                  <a:tcPr/>
                </a:tc>
                <a:tc>
                  <a:txBody>
                    <a:bodyPr/>
                    <a:lstStyle/>
                    <a:p>
                      <a:pPr algn="ctr"/>
                      <a:r>
                        <a:rPr lang="en-US" sz="1200" dirty="0">
                          <a:solidFill>
                            <a:schemeClr val="bg1"/>
                          </a:solidFill>
                        </a:rPr>
                        <a:t>Demographics</a:t>
                      </a:r>
                    </a:p>
                  </a:txBody>
                  <a:tcPr/>
                </a:tc>
                <a:extLst>
                  <a:ext uri="{0D108BD9-81ED-4DB2-BD59-A6C34878D82A}">
                    <a16:rowId xmlns:a16="http://schemas.microsoft.com/office/drawing/2014/main" val="4070091944"/>
                  </a:ext>
                </a:extLst>
              </a:tr>
              <a:tr h="1245125">
                <a:tc>
                  <a:txBody>
                    <a:bodyPr/>
                    <a:lstStyle/>
                    <a:p>
                      <a:pPr algn="ctr"/>
                      <a:r>
                        <a:rPr lang="en-US" sz="1200" b="0" dirty="0">
                          <a:solidFill>
                            <a:schemeClr val="tx1"/>
                          </a:solidFill>
                        </a:rPr>
                        <a:t>BPI – Pain Severity Subscale</a:t>
                      </a:r>
                    </a:p>
                  </a:txBody>
                  <a:tcPr/>
                </a:tc>
                <a:tc>
                  <a:txBody>
                    <a:bodyPr/>
                    <a:lstStyle/>
                    <a:p>
                      <a:pPr lvl="0" algn="ctr">
                        <a:buNone/>
                      </a:pPr>
                      <a:r>
                        <a:rPr lang="en-US" sz="1200" b="0" i="0" u="none" strike="noStrike" noProof="0" dirty="0">
                          <a:solidFill>
                            <a:schemeClr val="tx1"/>
                          </a:solidFill>
                          <a:latin typeface="Arial"/>
                        </a:rPr>
                        <a:t>BPI – Pain </a:t>
                      </a:r>
                      <a:endParaRPr lang="en-US" sz="1200" b="0" dirty="0"/>
                    </a:p>
                    <a:p>
                      <a:pPr lvl="0" algn="ctr">
                        <a:buNone/>
                      </a:pPr>
                      <a:r>
                        <a:rPr lang="en-US" sz="1200" b="0" i="0" u="none" strike="noStrike" noProof="0" dirty="0">
                          <a:solidFill>
                            <a:schemeClr val="tx1"/>
                          </a:solidFill>
                          <a:latin typeface="Arial"/>
                        </a:rPr>
                        <a:t>Interference </a:t>
                      </a:r>
                      <a:endParaRPr lang="en-US" sz="1200" b="0" dirty="0"/>
                    </a:p>
                    <a:p>
                      <a:pPr lvl="0" algn="ctr">
                        <a:buNone/>
                      </a:pPr>
                      <a:r>
                        <a:rPr lang="en-US" sz="1200" b="0" i="0" u="none" strike="noStrike" noProof="0" dirty="0">
                          <a:solidFill>
                            <a:schemeClr val="tx1"/>
                          </a:solidFill>
                          <a:latin typeface="Arial"/>
                        </a:rPr>
                        <a:t>Subscale </a:t>
                      </a:r>
                      <a:r>
                        <a:rPr lang="en-US" sz="1200" b="1" i="0" u="none" strike="noStrike" noProof="0" dirty="0">
                          <a:solidFill>
                            <a:schemeClr val="tx1"/>
                          </a:solidFill>
                          <a:latin typeface="Arial"/>
                        </a:rPr>
                        <a:t>(Copyrighted)</a:t>
                      </a:r>
                      <a:endParaRPr lang="en-US" sz="1200" b="1" dirty="0"/>
                    </a:p>
                  </a:txBody>
                  <a:tcPr/>
                </a:tc>
                <a:tc>
                  <a:txBody>
                    <a:bodyPr/>
                    <a:lstStyle/>
                    <a:p>
                      <a:pPr algn="ctr"/>
                      <a:r>
                        <a:rPr lang="en-US" sz="1200" b="0" dirty="0">
                          <a:solidFill>
                            <a:schemeClr val="tx1"/>
                          </a:solidFill>
                        </a:rPr>
                        <a:t>PROMIS Physical Functioning Short Form 6B</a:t>
                      </a:r>
                    </a:p>
                  </a:txBody>
                  <a:tcPr/>
                </a:tc>
                <a:tc>
                  <a:txBody>
                    <a:bodyPr/>
                    <a:lstStyle/>
                    <a:p>
                      <a:pPr algn="ctr"/>
                      <a:r>
                        <a:rPr lang="en-US" sz="1200" b="0" dirty="0">
                          <a:solidFill>
                            <a:schemeClr val="tx1"/>
                          </a:solidFill>
                        </a:rPr>
                        <a:t>WHOQOL- 2</a:t>
                      </a:r>
                    </a:p>
                  </a:txBody>
                  <a:tcPr/>
                </a:tc>
                <a:tc>
                  <a:txBody>
                    <a:bodyPr/>
                    <a:lstStyle/>
                    <a:p>
                      <a:pPr algn="ctr"/>
                      <a:r>
                        <a:rPr lang="en-US" sz="1200" b="0" dirty="0">
                          <a:solidFill>
                            <a:schemeClr val="tx1"/>
                          </a:solidFill>
                        </a:rPr>
                        <a:t>PROMIS Sleep Disturbance 6A + Sleep Duration Question</a:t>
                      </a:r>
                    </a:p>
                  </a:txBody>
                  <a:tcPr/>
                </a:tc>
                <a:tc>
                  <a:txBody>
                    <a:bodyPr/>
                    <a:lstStyle/>
                    <a:p>
                      <a:pPr algn="ctr"/>
                      <a:r>
                        <a:rPr lang="en-US" sz="1200" b="0" dirty="0">
                          <a:solidFill>
                            <a:schemeClr val="tx1"/>
                          </a:solidFill>
                        </a:rPr>
                        <a:t>PCS-6 or</a:t>
                      </a:r>
                    </a:p>
                    <a:p>
                      <a:pPr algn="ctr"/>
                      <a:r>
                        <a:rPr lang="en-US" sz="1200" b="0" dirty="0">
                          <a:solidFill>
                            <a:schemeClr val="tx1"/>
                          </a:solidFill>
                        </a:rPr>
                        <a:t>PCS-13*</a:t>
                      </a:r>
                    </a:p>
                    <a:p>
                      <a:pPr algn="ctr"/>
                      <a:r>
                        <a:rPr lang="en-US" sz="1200" b="1" i="0" u="none" strike="noStrike" noProof="0" dirty="0">
                          <a:solidFill>
                            <a:schemeClr val="tx1"/>
                          </a:solidFill>
                          <a:latin typeface="+mn-lt"/>
                        </a:rPr>
                        <a:t>(Copyrighted)</a:t>
                      </a:r>
                      <a:endParaRPr lang="en-US" sz="1200" b="0" dirty="0">
                        <a:solidFill>
                          <a:schemeClr val="tx1"/>
                        </a:solidFill>
                      </a:endParaRPr>
                    </a:p>
                  </a:txBody>
                  <a:tcPr/>
                </a:tc>
                <a:tc>
                  <a:txBody>
                    <a:bodyPr/>
                    <a:lstStyle/>
                    <a:p>
                      <a:pPr algn="ctr"/>
                      <a:r>
                        <a:rPr lang="en-US" sz="1200" b="0" dirty="0">
                          <a:solidFill>
                            <a:schemeClr val="tx1"/>
                          </a:solidFill>
                        </a:rPr>
                        <a:t>PHQ-2 or </a:t>
                      </a:r>
                    </a:p>
                    <a:p>
                      <a:pPr algn="ctr"/>
                      <a:r>
                        <a:rPr lang="en-US" sz="1200" b="0" dirty="0">
                          <a:solidFill>
                            <a:schemeClr val="tx1"/>
                          </a:solidFill>
                        </a:rPr>
                        <a:t>PHQ-8 or </a:t>
                      </a:r>
                    </a:p>
                    <a:p>
                      <a:pPr algn="ctr"/>
                      <a:r>
                        <a:rPr lang="en-US" sz="1200" b="0" dirty="0">
                          <a:solidFill>
                            <a:schemeClr val="tx1"/>
                          </a:solidFill>
                        </a:rPr>
                        <a:t>PHQ-9</a:t>
                      </a:r>
                    </a:p>
                  </a:txBody>
                  <a:tcPr/>
                </a:tc>
                <a:tc>
                  <a:txBody>
                    <a:bodyPr/>
                    <a:lstStyle/>
                    <a:p>
                      <a:pPr algn="ctr"/>
                      <a:r>
                        <a:rPr lang="en-US" sz="1200" b="0" dirty="0">
                          <a:solidFill>
                            <a:schemeClr val="tx1"/>
                          </a:solidFill>
                        </a:rPr>
                        <a:t>GAD-2 or </a:t>
                      </a:r>
                    </a:p>
                    <a:p>
                      <a:pPr algn="ctr"/>
                      <a:r>
                        <a:rPr lang="en-US" sz="1200" b="0" dirty="0">
                          <a:solidFill>
                            <a:schemeClr val="tx1"/>
                          </a:solidFill>
                        </a:rPr>
                        <a:t>GAD-7*</a:t>
                      </a:r>
                    </a:p>
                  </a:txBody>
                  <a:tcPr/>
                </a:tc>
                <a:tc>
                  <a:txBody>
                    <a:bodyPr/>
                    <a:lstStyle/>
                    <a:p>
                      <a:pPr algn="ctr"/>
                      <a:r>
                        <a:rPr lang="en-US" sz="1200" b="0" dirty="0">
                          <a:solidFill>
                            <a:schemeClr val="tx1"/>
                          </a:solidFill>
                        </a:rPr>
                        <a:t>PGIC</a:t>
                      </a:r>
                    </a:p>
                  </a:txBody>
                  <a:tcPr/>
                </a:tc>
                <a:tc>
                  <a:txBody>
                    <a:bodyPr/>
                    <a:lstStyle/>
                    <a:p>
                      <a:pPr algn="ctr"/>
                      <a:r>
                        <a:rPr lang="en-US" sz="1200" b="0" dirty="0">
                          <a:solidFill>
                            <a:schemeClr val="tx1"/>
                          </a:solidFill>
                        </a:rPr>
                        <a:t>TAPS1</a:t>
                      </a:r>
                    </a:p>
                  </a:txBody>
                  <a:tcPr/>
                </a:tc>
                <a:tc>
                  <a:txBody>
                    <a:bodyPr/>
                    <a:lstStyle/>
                    <a:p>
                      <a:pPr algn="ctr"/>
                      <a:r>
                        <a:rPr lang="en-US" sz="1200" b="0" dirty="0">
                          <a:solidFill>
                            <a:schemeClr val="tx1"/>
                          </a:solidFill>
                        </a:rPr>
                        <a:t>Components of MME + total MME</a:t>
                      </a:r>
                    </a:p>
                  </a:txBody>
                  <a:tcPr/>
                </a:tc>
                <a:tc>
                  <a:txBody>
                    <a:bodyPr/>
                    <a:lstStyle/>
                    <a:p>
                      <a:pPr algn="ctr"/>
                      <a:r>
                        <a:rPr lang="en-US" sz="1200" b="0" dirty="0">
                          <a:solidFill>
                            <a:schemeClr val="tx1"/>
                          </a:solidFill>
                        </a:rPr>
                        <a:t>Adult Demographics</a:t>
                      </a:r>
                    </a:p>
                  </a:txBody>
                  <a:tcPr/>
                </a:tc>
                <a:extLst>
                  <a:ext uri="{0D108BD9-81ED-4DB2-BD59-A6C34878D82A}">
                    <a16:rowId xmlns:a16="http://schemas.microsoft.com/office/drawing/2014/main" val="1651817182"/>
                  </a:ext>
                </a:extLst>
              </a:tr>
            </a:tbl>
          </a:graphicData>
        </a:graphic>
      </p:graphicFrame>
      <p:sp>
        <p:nvSpPr>
          <p:cNvPr id="9" name="Rectangle 8">
            <a:extLst>
              <a:ext uri="{FF2B5EF4-FFF2-40B4-BE49-F238E27FC236}">
                <a16:creationId xmlns:a16="http://schemas.microsoft.com/office/drawing/2014/main" id="{167592EC-1283-40E2-B2FA-DF3BFF87F9CB}"/>
              </a:ext>
            </a:extLst>
          </p:cNvPr>
          <p:cNvSpPr/>
          <p:nvPr/>
        </p:nvSpPr>
        <p:spPr>
          <a:xfrm>
            <a:off x="207180" y="1374538"/>
            <a:ext cx="2116990" cy="341632"/>
          </a:xfrm>
          <a:prstGeom prst="rect">
            <a:avLst/>
          </a:prstGeom>
        </p:spPr>
        <p:txBody>
          <a:bodyPr wrap="none">
            <a:spAutoFit/>
          </a:bodyPr>
          <a:lstStyle/>
          <a:p>
            <a:pPr>
              <a:lnSpc>
                <a:spcPct val="90000"/>
              </a:lnSpc>
              <a:spcBef>
                <a:spcPct val="0"/>
              </a:spcBef>
              <a:defRPr/>
            </a:pPr>
            <a:r>
              <a:rPr lang="en-US" b="1" dirty="0"/>
              <a:t>Adult – Chronic Pain</a:t>
            </a:r>
          </a:p>
        </p:txBody>
      </p:sp>
      <p:sp>
        <p:nvSpPr>
          <p:cNvPr id="10" name="Rectangle 9">
            <a:extLst>
              <a:ext uri="{FF2B5EF4-FFF2-40B4-BE49-F238E27FC236}">
                <a16:creationId xmlns:a16="http://schemas.microsoft.com/office/drawing/2014/main" id="{D9470489-73B7-4A0B-A332-A67053A6D09F}"/>
              </a:ext>
            </a:extLst>
          </p:cNvPr>
          <p:cNvSpPr/>
          <p:nvPr/>
        </p:nvSpPr>
        <p:spPr>
          <a:xfrm>
            <a:off x="207180" y="4266680"/>
            <a:ext cx="1945469" cy="341632"/>
          </a:xfrm>
          <a:prstGeom prst="rect">
            <a:avLst/>
          </a:prstGeom>
        </p:spPr>
        <p:txBody>
          <a:bodyPr wrap="none">
            <a:spAutoFit/>
          </a:bodyPr>
          <a:lstStyle/>
          <a:p>
            <a:pPr>
              <a:lnSpc>
                <a:spcPct val="90000"/>
              </a:lnSpc>
              <a:spcBef>
                <a:spcPct val="0"/>
              </a:spcBef>
              <a:defRPr/>
            </a:pPr>
            <a:r>
              <a:rPr lang="en-US" b="1" dirty="0"/>
              <a:t>Adult – Acute Pain</a:t>
            </a:r>
          </a:p>
        </p:txBody>
      </p:sp>
    </p:spTree>
    <p:extLst>
      <p:ext uri="{BB962C8B-B14F-4D97-AF65-F5344CB8AC3E}">
        <p14:creationId xmlns:p14="http://schemas.microsoft.com/office/powerpoint/2010/main" val="117065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D8B340C1-D833-DAB6-D5BA-9868A9CBA659}"/>
              </a:ext>
            </a:extLst>
          </p:cNvPr>
          <p:cNvGraphicFramePr>
            <a:graphicFrameLocks/>
          </p:cNvGraphicFramePr>
          <p:nvPr>
            <p:extLst>
              <p:ext uri="{D42A27DB-BD31-4B8C-83A1-F6EECF244321}">
                <p14:modId xmlns:p14="http://schemas.microsoft.com/office/powerpoint/2010/main" val="2205322275"/>
              </p:ext>
            </p:extLst>
          </p:nvPr>
        </p:nvGraphicFramePr>
        <p:xfrm>
          <a:off x="113168" y="2482158"/>
          <a:ext cx="11830013" cy="4299506"/>
        </p:xfrm>
        <a:graphic>
          <a:graphicData uri="http://schemas.openxmlformats.org/drawingml/2006/table">
            <a:tbl>
              <a:tblPr firstRow="1" bandRow="1">
                <a:tableStyleId>{5C22544A-7EE6-4342-B048-85BDC9FD1C3A}</a:tableStyleId>
              </a:tblPr>
              <a:tblGrid>
                <a:gridCol w="576739">
                  <a:extLst>
                    <a:ext uri="{9D8B030D-6E8A-4147-A177-3AD203B41FA5}">
                      <a16:colId xmlns:a16="http://schemas.microsoft.com/office/drawing/2014/main" val="1212513997"/>
                    </a:ext>
                  </a:extLst>
                </a:gridCol>
                <a:gridCol w="607291">
                  <a:extLst>
                    <a:ext uri="{9D8B030D-6E8A-4147-A177-3AD203B41FA5}">
                      <a16:colId xmlns:a16="http://schemas.microsoft.com/office/drawing/2014/main" val="4293049226"/>
                    </a:ext>
                  </a:extLst>
                </a:gridCol>
                <a:gridCol w="641528">
                  <a:extLst>
                    <a:ext uri="{9D8B030D-6E8A-4147-A177-3AD203B41FA5}">
                      <a16:colId xmlns:a16="http://schemas.microsoft.com/office/drawing/2014/main" val="3048085334"/>
                    </a:ext>
                  </a:extLst>
                </a:gridCol>
                <a:gridCol w="643569">
                  <a:extLst>
                    <a:ext uri="{9D8B030D-6E8A-4147-A177-3AD203B41FA5}">
                      <a16:colId xmlns:a16="http://schemas.microsoft.com/office/drawing/2014/main" val="562734143"/>
                    </a:ext>
                  </a:extLst>
                </a:gridCol>
                <a:gridCol w="785950">
                  <a:extLst>
                    <a:ext uri="{9D8B030D-6E8A-4147-A177-3AD203B41FA5}">
                      <a16:colId xmlns:a16="http://schemas.microsoft.com/office/drawing/2014/main" val="3233373448"/>
                    </a:ext>
                  </a:extLst>
                </a:gridCol>
                <a:gridCol w="587067">
                  <a:extLst>
                    <a:ext uri="{9D8B030D-6E8A-4147-A177-3AD203B41FA5}">
                      <a16:colId xmlns:a16="http://schemas.microsoft.com/office/drawing/2014/main" val="2156886143"/>
                    </a:ext>
                  </a:extLst>
                </a:gridCol>
                <a:gridCol w="701748">
                  <a:extLst>
                    <a:ext uri="{9D8B030D-6E8A-4147-A177-3AD203B41FA5}">
                      <a16:colId xmlns:a16="http://schemas.microsoft.com/office/drawing/2014/main" val="3251789886"/>
                    </a:ext>
                  </a:extLst>
                </a:gridCol>
                <a:gridCol w="932595">
                  <a:extLst>
                    <a:ext uri="{9D8B030D-6E8A-4147-A177-3AD203B41FA5}">
                      <a16:colId xmlns:a16="http://schemas.microsoft.com/office/drawing/2014/main" val="1619270449"/>
                    </a:ext>
                  </a:extLst>
                </a:gridCol>
                <a:gridCol w="712313">
                  <a:extLst>
                    <a:ext uri="{9D8B030D-6E8A-4147-A177-3AD203B41FA5}">
                      <a16:colId xmlns:a16="http://schemas.microsoft.com/office/drawing/2014/main" val="944056562"/>
                    </a:ext>
                  </a:extLst>
                </a:gridCol>
                <a:gridCol w="720614">
                  <a:extLst>
                    <a:ext uri="{9D8B030D-6E8A-4147-A177-3AD203B41FA5}">
                      <a16:colId xmlns:a16="http://schemas.microsoft.com/office/drawing/2014/main" val="3696893863"/>
                    </a:ext>
                  </a:extLst>
                </a:gridCol>
                <a:gridCol w="593005">
                  <a:extLst>
                    <a:ext uri="{9D8B030D-6E8A-4147-A177-3AD203B41FA5}">
                      <a16:colId xmlns:a16="http://schemas.microsoft.com/office/drawing/2014/main" val="435084956"/>
                    </a:ext>
                  </a:extLst>
                </a:gridCol>
                <a:gridCol w="730815">
                  <a:extLst>
                    <a:ext uri="{9D8B030D-6E8A-4147-A177-3AD203B41FA5}">
                      <a16:colId xmlns:a16="http://schemas.microsoft.com/office/drawing/2014/main" val="2182161770"/>
                    </a:ext>
                  </a:extLst>
                </a:gridCol>
                <a:gridCol w="656809">
                  <a:extLst>
                    <a:ext uri="{9D8B030D-6E8A-4147-A177-3AD203B41FA5}">
                      <a16:colId xmlns:a16="http://schemas.microsoft.com/office/drawing/2014/main" val="1424045655"/>
                    </a:ext>
                  </a:extLst>
                </a:gridCol>
                <a:gridCol w="508795">
                  <a:extLst>
                    <a:ext uri="{9D8B030D-6E8A-4147-A177-3AD203B41FA5}">
                      <a16:colId xmlns:a16="http://schemas.microsoft.com/office/drawing/2014/main" val="861926943"/>
                    </a:ext>
                  </a:extLst>
                </a:gridCol>
                <a:gridCol w="544751">
                  <a:extLst>
                    <a:ext uri="{9D8B030D-6E8A-4147-A177-3AD203B41FA5}">
                      <a16:colId xmlns:a16="http://schemas.microsoft.com/office/drawing/2014/main" val="2064928934"/>
                    </a:ext>
                  </a:extLst>
                </a:gridCol>
                <a:gridCol w="669133">
                  <a:extLst>
                    <a:ext uri="{9D8B030D-6E8A-4147-A177-3AD203B41FA5}">
                      <a16:colId xmlns:a16="http://schemas.microsoft.com/office/drawing/2014/main" val="3111737210"/>
                    </a:ext>
                  </a:extLst>
                </a:gridCol>
                <a:gridCol w="588483">
                  <a:extLst>
                    <a:ext uri="{9D8B030D-6E8A-4147-A177-3AD203B41FA5}">
                      <a16:colId xmlns:a16="http://schemas.microsoft.com/office/drawing/2014/main" val="1321364135"/>
                    </a:ext>
                  </a:extLst>
                </a:gridCol>
                <a:gridCol w="628808">
                  <a:extLst>
                    <a:ext uri="{9D8B030D-6E8A-4147-A177-3AD203B41FA5}">
                      <a16:colId xmlns:a16="http://schemas.microsoft.com/office/drawing/2014/main" val="2890736691"/>
                    </a:ext>
                  </a:extLst>
                </a:gridCol>
              </a:tblGrid>
              <a:tr h="650322">
                <a:tc gridSpan="2">
                  <a:txBody>
                    <a:bodyPr/>
                    <a:lstStyle/>
                    <a:p>
                      <a:pPr algn="ctr"/>
                      <a:r>
                        <a:rPr lang="en-US" sz="1050" b="0">
                          <a:latin typeface="Calibri"/>
                          <a:cs typeface="Calibri"/>
                        </a:rPr>
                        <a:t>Pain Severity</a:t>
                      </a:r>
                    </a:p>
                  </a:txBody>
                  <a:tcPr marL="68580" marR="68580" marT="34290" marB="34290">
                    <a:solidFill>
                      <a:srgbClr val="3B689B"/>
                    </a:solidFill>
                  </a:tcPr>
                </a:tc>
                <a:tc hMerge="1">
                  <a:txBody>
                    <a:bodyPr/>
                    <a:lstStyle/>
                    <a:p>
                      <a:endParaRPr lang="en-US"/>
                    </a:p>
                  </a:txBody>
                  <a:tcPr/>
                </a:tc>
                <a:tc gridSpan="2">
                  <a:txBody>
                    <a:bodyPr/>
                    <a:lstStyle/>
                    <a:p>
                      <a:pPr algn="ctr"/>
                      <a:r>
                        <a:rPr lang="en-US" sz="1050" b="0">
                          <a:latin typeface="Calibri"/>
                          <a:cs typeface="Calibri"/>
                        </a:rPr>
                        <a:t>Pain Interference</a:t>
                      </a:r>
                    </a:p>
                  </a:txBody>
                  <a:tcPr marL="68580" marR="68580" marT="34290" marB="34290">
                    <a:solidFill>
                      <a:srgbClr val="3B689B"/>
                    </a:solidFill>
                  </a:tcPr>
                </a:tc>
                <a:tc hMerge="1">
                  <a:txBody>
                    <a:bodyPr/>
                    <a:lstStyle/>
                    <a:p>
                      <a:endParaRPr lang="en-US"/>
                    </a:p>
                  </a:txBody>
                  <a:tcPr/>
                </a:tc>
                <a:tc gridSpan="2">
                  <a:txBody>
                    <a:bodyPr/>
                    <a:lstStyle/>
                    <a:p>
                      <a:pPr algn="ctr"/>
                      <a:r>
                        <a:rPr lang="en-US" sz="1050" b="0" dirty="0">
                          <a:solidFill>
                            <a:schemeClr val="bg1"/>
                          </a:solidFill>
                          <a:latin typeface="Calibri"/>
                          <a:cs typeface="Calibri"/>
                        </a:rPr>
                        <a:t>Physical Functioning</a:t>
                      </a:r>
                    </a:p>
                    <a:p>
                      <a:pPr lvl="0" algn="ctr">
                        <a:buNone/>
                      </a:pPr>
                      <a:r>
                        <a:rPr lang="en-US" sz="1050" b="0" dirty="0">
                          <a:solidFill>
                            <a:schemeClr val="bg1"/>
                          </a:solidFill>
                          <a:latin typeface="Calibri"/>
                          <a:cs typeface="Calibri"/>
                        </a:rPr>
                        <a:t>and</a:t>
                      </a:r>
                    </a:p>
                    <a:p>
                      <a:pPr lvl="0" algn="ctr">
                        <a:buNone/>
                      </a:pPr>
                      <a:r>
                        <a:rPr lang="en-US" sz="1050" b="0" dirty="0">
                          <a:solidFill>
                            <a:schemeClr val="bg1"/>
                          </a:solidFill>
                          <a:latin typeface="Calibri"/>
                          <a:cs typeface="Calibri"/>
                        </a:rPr>
                        <a:t>Quality of Life</a:t>
                      </a:r>
                    </a:p>
                  </a:txBody>
                  <a:tcPr marL="68580" marR="68580" marT="34290" marB="34290">
                    <a:solidFill>
                      <a:srgbClr val="3B689B"/>
                    </a:solidFill>
                  </a:tcPr>
                </a:tc>
                <a:tc hMerge="1">
                  <a:txBody>
                    <a:bodyPr/>
                    <a:lstStyle/>
                    <a:p>
                      <a:endParaRPr lang="en-US"/>
                    </a:p>
                  </a:txBody>
                  <a:tcPr/>
                </a:tc>
                <a:tc gridSpan="2">
                  <a:txBody>
                    <a:bodyPr/>
                    <a:lstStyle/>
                    <a:p>
                      <a:pPr algn="ctr"/>
                      <a:r>
                        <a:rPr lang="en-US" sz="1050" b="0">
                          <a:solidFill>
                            <a:schemeClr val="bg1"/>
                          </a:solidFill>
                          <a:latin typeface="Calibri"/>
                          <a:cs typeface="Calibri"/>
                        </a:rPr>
                        <a:t>Sleep</a:t>
                      </a:r>
                    </a:p>
                  </a:txBody>
                  <a:tcPr marL="68580" marR="68580" marT="34290" marB="34290">
                    <a:solidFill>
                      <a:srgbClr val="3B689B"/>
                    </a:solidFill>
                  </a:tcPr>
                </a:tc>
                <a:tc hMerge="1">
                  <a:txBody>
                    <a:bodyPr/>
                    <a:lstStyle/>
                    <a:p>
                      <a:pPr algn="ctr"/>
                      <a:endParaRPr lang="en-US" sz="700">
                        <a:solidFill>
                          <a:schemeClr val="bg1"/>
                        </a:solidFill>
                      </a:endParaRPr>
                    </a:p>
                  </a:txBody>
                  <a:tcPr/>
                </a:tc>
                <a:tc gridSpan="2">
                  <a:txBody>
                    <a:bodyPr/>
                    <a:lstStyle/>
                    <a:p>
                      <a:pPr algn="ctr"/>
                      <a:r>
                        <a:rPr lang="en-US" sz="1050" b="0">
                          <a:solidFill>
                            <a:schemeClr val="bg1"/>
                          </a:solidFill>
                          <a:latin typeface="Calibri"/>
                          <a:cs typeface="Calibri"/>
                        </a:rPr>
                        <a:t>Depression</a:t>
                      </a:r>
                    </a:p>
                  </a:txBody>
                  <a:tcPr marL="68580" marR="68580" marT="34290" marB="34290">
                    <a:solidFill>
                      <a:srgbClr val="3B689B"/>
                    </a:solidFill>
                  </a:tcPr>
                </a:tc>
                <a:tc hMerge="1">
                  <a:txBody>
                    <a:bodyPr/>
                    <a:lstStyle/>
                    <a:p>
                      <a:pPr algn="ctr"/>
                      <a:endParaRPr lang="en-US" sz="700">
                        <a:solidFill>
                          <a:schemeClr val="bg1"/>
                        </a:solidFill>
                      </a:endParaRPr>
                    </a:p>
                  </a:txBody>
                  <a:tcPr/>
                </a:tc>
                <a:tc gridSpan="2">
                  <a:txBody>
                    <a:bodyPr/>
                    <a:lstStyle/>
                    <a:p>
                      <a:pPr algn="ctr"/>
                      <a:r>
                        <a:rPr lang="en-US" sz="1050" b="0">
                          <a:solidFill>
                            <a:schemeClr val="bg1"/>
                          </a:solidFill>
                          <a:latin typeface="Calibri"/>
                          <a:cs typeface="Calibri"/>
                        </a:rPr>
                        <a:t>Anxiety</a:t>
                      </a:r>
                    </a:p>
                  </a:txBody>
                  <a:tcPr marL="68580" marR="68580" marT="34290" marB="34290">
                    <a:solidFill>
                      <a:srgbClr val="3B689B"/>
                    </a:solidFill>
                  </a:tcPr>
                </a:tc>
                <a:tc hMerge="1">
                  <a:txBody>
                    <a:bodyPr/>
                    <a:lstStyle/>
                    <a:p>
                      <a:pPr algn="ctr"/>
                      <a:endParaRPr lang="en-US" sz="700">
                        <a:solidFill>
                          <a:schemeClr val="bg1"/>
                        </a:solidFill>
                      </a:endParaRPr>
                    </a:p>
                  </a:txBody>
                  <a:tcPr/>
                </a:tc>
                <a:tc gridSpan="2">
                  <a:txBody>
                    <a:bodyPr/>
                    <a:lstStyle/>
                    <a:p>
                      <a:pPr algn="ctr"/>
                      <a:r>
                        <a:rPr lang="en-US" sz="1050" b="0">
                          <a:solidFill>
                            <a:schemeClr val="bg1"/>
                          </a:solidFill>
                          <a:latin typeface="Calibri"/>
                          <a:cs typeface="Calibri"/>
                        </a:rPr>
                        <a:t>Global Satisfaction with treatment</a:t>
                      </a:r>
                    </a:p>
                  </a:txBody>
                  <a:tcPr marL="68580" marR="68580" marT="34290" marB="34290">
                    <a:solidFill>
                      <a:srgbClr val="3B689B"/>
                    </a:solidFill>
                  </a:tcPr>
                </a:tc>
                <a:tc hMerge="1">
                  <a:txBody>
                    <a:bodyPr/>
                    <a:lstStyle/>
                    <a:p>
                      <a:endParaRPr lang="en-US"/>
                    </a:p>
                  </a:txBody>
                  <a:tcPr/>
                </a:tc>
                <a:tc gridSpan="2">
                  <a:txBody>
                    <a:bodyPr/>
                    <a:lstStyle/>
                    <a:p>
                      <a:pPr algn="ctr"/>
                      <a:r>
                        <a:rPr lang="en-US" sz="1050" b="0">
                          <a:solidFill>
                            <a:schemeClr val="bg1"/>
                          </a:solidFill>
                          <a:latin typeface="Calibri"/>
                          <a:cs typeface="Calibri"/>
                        </a:rPr>
                        <a:t>MME</a:t>
                      </a:r>
                    </a:p>
                  </a:txBody>
                  <a:tcPr marL="68580" marR="68580" marT="34290" marB="34290">
                    <a:solidFill>
                      <a:srgbClr val="3B689B"/>
                    </a:solidFill>
                  </a:tcPr>
                </a:tc>
                <a:tc hMerge="1">
                  <a:txBody>
                    <a:bodyPr/>
                    <a:lstStyle/>
                    <a:p>
                      <a:pPr algn="ctr"/>
                      <a:endParaRPr lang="en-US" sz="700">
                        <a:solidFill>
                          <a:schemeClr val="bg1"/>
                        </a:solidFill>
                      </a:endParaRPr>
                    </a:p>
                  </a:txBody>
                  <a:tcPr/>
                </a:tc>
                <a:tc gridSpan="2">
                  <a:txBody>
                    <a:bodyPr/>
                    <a:lstStyle/>
                    <a:p>
                      <a:pPr algn="ctr"/>
                      <a:r>
                        <a:rPr lang="en-US" sz="1050" b="0" dirty="0">
                          <a:solidFill>
                            <a:schemeClr val="bg1"/>
                          </a:solidFill>
                          <a:latin typeface="Calibri"/>
                          <a:cs typeface="Calibri"/>
                        </a:rPr>
                        <a:t>Demographics</a:t>
                      </a:r>
                    </a:p>
                  </a:txBody>
                  <a:tcPr marL="68580" marR="68580" marT="34290" marB="34290">
                    <a:solidFill>
                      <a:srgbClr val="3B689B"/>
                    </a:solidFill>
                  </a:tcPr>
                </a:tc>
                <a:tc hMerge="1">
                  <a:txBody>
                    <a:bodyPr/>
                    <a:lstStyle/>
                    <a:p>
                      <a:pPr algn="ctr"/>
                      <a:endParaRPr lang="en-US" sz="700">
                        <a:solidFill>
                          <a:schemeClr val="bg1"/>
                        </a:solidFill>
                      </a:endParaRPr>
                    </a:p>
                  </a:txBody>
                  <a:tcPr/>
                </a:tc>
                <a:extLst>
                  <a:ext uri="{0D108BD9-81ED-4DB2-BD59-A6C34878D82A}">
                    <a16:rowId xmlns:a16="http://schemas.microsoft.com/office/drawing/2014/main" val="4070091944"/>
                  </a:ext>
                </a:extLst>
              </a:tr>
              <a:tr h="563084">
                <a:tc>
                  <a:txBody>
                    <a:bodyPr/>
                    <a:lstStyle/>
                    <a:p>
                      <a:pPr algn="ctr"/>
                      <a:r>
                        <a:rPr lang="en-US" sz="900" b="1">
                          <a:latin typeface="Calibri"/>
                          <a:cs typeface="Calibri"/>
                        </a:rPr>
                        <a:t>Age/ Respondent</a:t>
                      </a:r>
                    </a:p>
                  </a:txBody>
                  <a:tcPr marL="68580" marR="68580" marT="34290" marB="34290">
                    <a:solidFill>
                      <a:schemeClr val="bg1">
                        <a:lumMod val="75000"/>
                      </a:schemeClr>
                    </a:solidFill>
                  </a:tcPr>
                </a:tc>
                <a:tc>
                  <a:txBody>
                    <a:bodyPr/>
                    <a:lstStyle/>
                    <a:p>
                      <a:pPr algn="ctr"/>
                      <a:r>
                        <a:rPr lang="en-US" sz="900" b="1">
                          <a:latin typeface="Calibri"/>
                          <a:cs typeface="Calibri"/>
                        </a:rPr>
                        <a:t>Measure</a:t>
                      </a:r>
                    </a:p>
                  </a:txBody>
                  <a:tcPr marL="68580" marR="68580" marT="34290" marB="34290">
                    <a:solidFill>
                      <a:schemeClr val="bg1">
                        <a:lumMod val="75000"/>
                      </a:schemeClr>
                    </a:solidFill>
                  </a:tcPr>
                </a:tc>
                <a:tc>
                  <a:txBody>
                    <a:bodyPr/>
                    <a:lstStyle/>
                    <a:p>
                      <a:pPr lvl="0" algn="ctr">
                        <a:buNone/>
                      </a:pPr>
                      <a:r>
                        <a:rPr lang="en-US" sz="900" b="1" i="0" u="none" strike="noStrike" noProof="0">
                          <a:solidFill>
                            <a:schemeClr val="tx1"/>
                          </a:solidFill>
                          <a:latin typeface="Calibri"/>
                          <a:cs typeface="Calibri"/>
                        </a:rPr>
                        <a:t>Age/ </a:t>
                      </a:r>
                    </a:p>
                    <a:p>
                      <a:pPr lvl="0" algn="ctr">
                        <a:buNone/>
                      </a:pPr>
                      <a:r>
                        <a:rPr lang="en-US" sz="900" b="1" i="0" u="none" strike="noStrike" noProof="0">
                          <a:solidFill>
                            <a:schemeClr val="tx1"/>
                          </a:solidFill>
                          <a:latin typeface="Calibri"/>
                          <a:cs typeface="Calibri"/>
                        </a:rPr>
                        <a:t>Respondent</a:t>
                      </a:r>
                    </a:p>
                  </a:txBody>
                  <a:tcPr marL="68580" marR="68580" marT="34290" marB="34290">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i="0" u="none" strike="noStrike" noProof="0">
                          <a:solidFill>
                            <a:schemeClr val="tx1"/>
                          </a:solidFill>
                          <a:latin typeface="Calibri"/>
                          <a:cs typeface="Calibri"/>
                        </a:rPr>
                        <a:t>Measure</a:t>
                      </a:r>
                      <a:endParaRPr lang="en-US" sz="900">
                        <a:solidFill>
                          <a:schemeClr val="tx1"/>
                        </a:solidFill>
                        <a:latin typeface="Calibri"/>
                        <a:cs typeface="Calibri"/>
                      </a:endParaRPr>
                    </a:p>
                    <a:p>
                      <a:pPr lvl="0" algn="ctr">
                        <a:buNone/>
                      </a:pPr>
                      <a:endParaRPr lang="en-US" sz="900">
                        <a:solidFill>
                          <a:schemeClr val="tx1"/>
                        </a:solidFill>
                        <a:latin typeface="Calibri"/>
                        <a:cs typeface="Calibri"/>
                      </a:endParaRPr>
                    </a:p>
                  </a:txBody>
                  <a:tcPr marL="68580" marR="68580" marT="34290" marB="34290">
                    <a:solidFill>
                      <a:schemeClr val="bg1">
                        <a:lumMod val="85000"/>
                      </a:schemeClr>
                    </a:solidFill>
                  </a:tcPr>
                </a:tc>
                <a:tc>
                  <a:txBody>
                    <a:bodyPr/>
                    <a:lstStyle/>
                    <a:p>
                      <a:pPr lvl="0" algn="ctr">
                        <a:buNone/>
                      </a:pPr>
                      <a:r>
                        <a:rPr lang="en-US" sz="900" b="1" i="0" u="none" strike="noStrike" noProof="0">
                          <a:solidFill>
                            <a:schemeClr val="tx1"/>
                          </a:solidFill>
                          <a:latin typeface="Calibri"/>
                          <a:cs typeface="Calibri"/>
                        </a:rPr>
                        <a:t>Age/ </a:t>
                      </a:r>
                      <a:endParaRPr lang="en-US" sz="900">
                        <a:solidFill>
                          <a:schemeClr val="tx1"/>
                        </a:solidFill>
                        <a:latin typeface="Calibri"/>
                        <a:cs typeface="Calibri"/>
                      </a:endParaRPr>
                    </a:p>
                    <a:p>
                      <a:pPr lvl="0" algn="ctr">
                        <a:buNone/>
                      </a:pPr>
                      <a:r>
                        <a:rPr lang="en-US" sz="900" b="1" i="0" u="none" strike="noStrike" noProof="0">
                          <a:solidFill>
                            <a:schemeClr val="tx1"/>
                          </a:solidFill>
                          <a:latin typeface="Calibri"/>
                          <a:cs typeface="Calibri"/>
                        </a:rPr>
                        <a:t>Respondent</a:t>
                      </a:r>
                    </a:p>
                  </a:txBody>
                  <a:tcPr marL="68580" marR="68580" marT="34290" marB="34290">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i="0" u="none" strike="noStrike" noProof="0">
                          <a:solidFill>
                            <a:schemeClr val="tx1"/>
                          </a:solidFill>
                          <a:latin typeface="Calibri"/>
                          <a:cs typeface="Calibri"/>
                        </a:rPr>
                        <a:t>Measure</a:t>
                      </a:r>
                      <a:endParaRPr lang="en-US" sz="900">
                        <a:solidFill>
                          <a:schemeClr val="tx1"/>
                        </a:solidFill>
                        <a:latin typeface="Calibri"/>
                        <a:cs typeface="Calibri"/>
                      </a:endParaRPr>
                    </a:p>
                    <a:p>
                      <a:pPr lvl="0" algn="ctr">
                        <a:buNone/>
                      </a:pPr>
                      <a:endParaRPr lang="en-US" sz="900">
                        <a:solidFill>
                          <a:schemeClr val="tx1"/>
                        </a:solidFill>
                        <a:latin typeface="Calibri"/>
                        <a:cs typeface="Calibri"/>
                      </a:endParaRPr>
                    </a:p>
                  </a:txBody>
                  <a:tcPr marL="68580" marR="68580" marT="34290" marB="34290">
                    <a:solidFill>
                      <a:schemeClr val="bg1">
                        <a:lumMod val="75000"/>
                      </a:schemeClr>
                    </a:solidFill>
                  </a:tcPr>
                </a:tc>
                <a:tc>
                  <a:txBody>
                    <a:bodyPr/>
                    <a:lstStyle/>
                    <a:p>
                      <a:pPr lvl="0" algn="ctr">
                        <a:buNone/>
                      </a:pPr>
                      <a:r>
                        <a:rPr lang="en-US" sz="900" b="1" i="0" u="none" strike="noStrike" noProof="0">
                          <a:solidFill>
                            <a:schemeClr val="tx1"/>
                          </a:solidFill>
                          <a:latin typeface="Calibri"/>
                          <a:cs typeface="Calibri"/>
                        </a:rPr>
                        <a:t>Age/ </a:t>
                      </a:r>
                    </a:p>
                    <a:p>
                      <a:pPr lvl="0" algn="ctr">
                        <a:buNone/>
                      </a:pPr>
                      <a:r>
                        <a:rPr lang="en-US" sz="900" b="1" i="0" u="none" strike="noStrike" noProof="0">
                          <a:solidFill>
                            <a:schemeClr val="tx1"/>
                          </a:solidFill>
                          <a:latin typeface="Calibri"/>
                          <a:cs typeface="Calibri"/>
                        </a:rPr>
                        <a:t>Respondent</a:t>
                      </a:r>
                      <a:endParaRPr lang="en-US" sz="900">
                        <a:solidFill>
                          <a:schemeClr val="tx1"/>
                        </a:solidFill>
                        <a:latin typeface="Calibri"/>
                        <a:cs typeface="Calibri"/>
                      </a:endParaRPr>
                    </a:p>
                  </a:txBody>
                  <a:tcPr marL="68580" marR="68580" marT="34290" marB="34290">
                    <a:solidFill>
                      <a:schemeClr val="bg1">
                        <a:lumMod val="85000"/>
                      </a:schemeClr>
                    </a:solidFill>
                  </a:tcPr>
                </a:tc>
                <a:tc>
                  <a:txBody>
                    <a:bodyPr/>
                    <a:lstStyle/>
                    <a:p>
                      <a:pPr lvl="0" algn="ctr">
                        <a:buNone/>
                      </a:pPr>
                      <a:r>
                        <a:rPr lang="en-US" sz="900" b="1" i="0" u="none" strike="noStrike" noProof="0">
                          <a:solidFill>
                            <a:schemeClr val="tx1"/>
                          </a:solidFill>
                          <a:latin typeface="Calibri"/>
                          <a:cs typeface="Calibri"/>
                        </a:rPr>
                        <a:t>Measure</a:t>
                      </a:r>
                      <a:endParaRPr lang="en-US" sz="900">
                        <a:solidFill>
                          <a:schemeClr val="tx1"/>
                        </a:solidFill>
                        <a:latin typeface="Calibri"/>
                        <a:cs typeface="Calibri"/>
                      </a:endParaRPr>
                    </a:p>
                  </a:txBody>
                  <a:tcPr marL="68580" marR="68580" marT="34290" marB="34290">
                    <a:solidFill>
                      <a:schemeClr val="bg1">
                        <a:lumMod val="85000"/>
                      </a:schemeClr>
                    </a:solidFill>
                  </a:tcPr>
                </a:tc>
                <a:tc>
                  <a:txBody>
                    <a:bodyPr/>
                    <a:lstStyle/>
                    <a:p>
                      <a:pPr lvl="0" algn="ctr">
                        <a:buNone/>
                      </a:pPr>
                      <a:r>
                        <a:rPr lang="en-US" sz="900" b="1" i="0" u="none" strike="noStrike" kern="1200" noProof="0">
                          <a:solidFill>
                            <a:schemeClr val="tx1"/>
                          </a:solidFill>
                          <a:effectLst/>
                          <a:latin typeface="Calibri"/>
                          <a:cs typeface="Calibri"/>
                        </a:rPr>
                        <a:t>Age / Respondent</a:t>
                      </a:r>
                      <a:endParaRPr lang="en-US" sz="900">
                        <a:solidFill>
                          <a:schemeClr val="tx1"/>
                        </a:solidFill>
                        <a:latin typeface="Calibri"/>
                        <a:cs typeface="Calibri"/>
                      </a:endParaRPr>
                    </a:p>
                  </a:txBody>
                  <a:tcPr marL="68580" marR="68580" marT="34290" marB="34290">
                    <a:solidFill>
                      <a:schemeClr val="bg1">
                        <a:lumMod val="75000"/>
                      </a:schemeClr>
                    </a:solidFill>
                  </a:tcPr>
                </a:tc>
                <a:tc>
                  <a:txBody>
                    <a:bodyPr/>
                    <a:lstStyle/>
                    <a:p>
                      <a:pPr lvl="0" algn="ctr">
                        <a:buNone/>
                      </a:pPr>
                      <a:r>
                        <a:rPr lang="en-US" sz="900" b="1" i="0" u="none" strike="noStrike" kern="1200" noProof="0">
                          <a:solidFill>
                            <a:schemeClr val="tx1"/>
                          </a:solidFill>
                          <a:effectLst/>
                          <a:latin typeface="Calibri"/>
                          <a:cs typeface="Calibri"/>
                        </a:rPr>
                        <a:t>Measure</a:t>
                      </a:r>
                      <a:endParaRPr lang="en-US" sz="900">
                        <a:solidFill>
                          <a:schemeClr val="tx1"/>
                        </a:solidFill>
                        <a:latin typeface="Calibri"/>
                        <a:cs typeface="Calibri"/>
                      </a:endParaRPr>
                    </a:p>
                  </a:txBody>
                  <a:tcPr marL="68580" marR="68580" marT="34290" marB="34290">
                    <a:solidFill>
                      <a:schemeClr val="bg1">
                        <a:lumMod val="75000"/>
                      </a:schemeClr>
                    </a:solidFill>
                  </a:tcPr>
                </a:tc>
                <a:tc>
                  <a:txBody>
                    <a:bodyPr/>
                    <a:lstStyle/>
                    <a:p>
                      <a:pPr lvl="0" algn="ctr">
                        <a:buNone/>
                      </a:pPr>
                      <a:r>
                        <a:rPr lang="en-US" sz="900" b="1" i="0" u="none" strike="noStrike" noProof="0">
                          <a:solidFill>
                            <a:schemeClr val="tx1"/>
                          </a:solidFill>
                          <a:latin typeface="Calibri"/>
                          <a:cs typeface="Calibri"/>
                        </a:rPr>
                        <a:t>Age/ </a:t>
                      </a:r>
                    </a:p>
                    <a:p>
                      <a:pPr lvl="0" algn="ctr">
                        <a:buNone/>
                      </a:pPr>
                      <a:r>
                        <a:rPr lang="en-US" sz="900" b="1" i="0" u="none" strike="noStrike" noProof="0">
                          <a:solidFill>
                            <a:schemeClr val="tx1"/>
                          </a:solidFill>
                          <a:latin typeface="Calibri"/>
                          <a:cs typeface="Calibri"/>
                        </a:rPr>
                        <a:t>Respondent</a:t>
                      </a:r>
                      <a:endParaRPr lang="en-US" sz="900">
                        <a:solidFill>
                          <a:schemeClr val="tx1"/>
                        </a:solidFill>
                        <a:latin typeface="Calibri"/>
                        <a:cs typeface="Calibri"/>
                      </a:endParaRPr>
                    </a:p>
                  </a:txBody>
                  <a:tcPr marL="68580" marR="68580" marT="34290" marB="34290">
                    <a:solidFill>
                      <a:schemeClr val="bg1">
                        <a:lumMod val="85000"/>
                      </a:schemeClr>
                    </a:solidFill>
                  </a:tcPr>
                </a:tc>
                <a:tc>
                  <a:txBody>
                    <a:bodyPr/>
                    <a:lstStyle/>
                    <a:p>
                      <a:pPr lvl="0" algn="ctr">
                        <a:buNone/>
                      </a:pPr>
                      <a:r>
                        <a:rPr lang="en-US" sz="900" b="1" i="0" u="none" strike="noStrike" noProof="0">
                          <a:solidFill>
                            <a:schemeClr val="tx1"/>
                          </a:solidFill>
                          <a:latin typeface="Calibri"/>
                          <a:cs typeface="Calibri"/>
                        </a:rPr>
                        <a:t>Measure</a:t>
                      </a:r>
                      <a:endParaRPr lang="en-US" sz="900">
                        <a:solidFill>
                          <a:schemeClr val="tx1"/>
                        </a:solidFill>
                        <a:latin typeface="Calibri"/>
                        <a:cs typeface="Calibri"/>
                      </a:endParaRPr>
                    </a:p>
                  </a:txBody>
                  <a:tcPr marL="68580" marR="68580" marT="34290" marB="34290">
                    <a:solidFill>
                      <a:schemeClr val="bg1">
                        <a:lumMod val="85000"/>
                      </a:schemeClr>
                    </a:solidFill>
                  </a:tcPr>
                </a:tc>
                <a:tc>
                  <a:txBody>
                    <a:bodyPr/>
                    <a:lstStyle/>
                    <a:p>
                      <a:pPr lvl="0" algn="ctr">
                        <a:buNone/>
                      </a:pPr>
                      <a:r>
                        <a:rPr lang="en-US" sz="900" b="1" i="0" u="none" strike="noStrike" noProof="0">
                          <a:solidFill>
                            <a:schemeClr val="tx1"/>
                          </a:solidFill>
                          <a:latin typeface="Calibri"/>
                          <a:cs typeface="Calibri"/>
                        </a:rPr>
                        <a:t>Age/ </a:t>
                      </a:r>
                    </a:p>
                    <a:p>
                      <a:pPr lvl="0" algn="ctr">
                        <a:buNone/>
                      </a:pPr>
                      <a:r>
                        <a:rPr lang="en-US" sz="900" b="1" i="0" u="none" strike="noStrike" noProof="0">
                          <a:solidFill>
                            <a:schemeClr val="tx1"/>
                          </a:solidFill>
                          <a:latin typeface="Calibri"/>
                          <a:cs typeface="Calibri"/>
                        </a:rPr>
                        <a:t>Respondent</a:t>
                      </a:r>
                    </a:p>
                  </a:txBody>
                  <a:tcPr marL="68580" marR="68580" marT="34290" marB="34290">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i="0" u="none" strike="noStrike" noProof="0">
                          <a:solidFill>
                            <a:schemeClr val="tx1"/>
                          </a:solidFill>
                          <a:latin typeface="Calibri"/>
                          <a:cs typeface="Calibri"/>
                        </a:rPr>
                        <a:t>Measure</a:t>
                      </a:r>
                      <a:endParaRPr lang="en-US" sz="900">
                        <a:solidFill>
                          <a:schemeClr val="tx1"/>
                        </a:solidFill>
                        <a:latin typeface="Calibri"/>
                        <a:cs typeface="Calibri"/>
                      </a:endParaRPr>
                    </a:p>
                    <a:p>
                      <a:pPr lvl="0" algn="ctr">
                        <a:buNone/>
                      </a:pPr>
                      <a:endParaRPr lang="en-US" sz="900">
                        <a:solidFill>
                          <a:schemeClr val="tx1"/>
                        </a:solidFill>
                        <a:latin typeface="Calibri"/>
                        <a:cs typeface="Calibri"/>
                      </a:endParaRPr>
                    </a:p>
                  </a:txBody>
                  <a:tcPr marL="68580" marR="68580" marT="34290" marB="34290">
                    <a:solidFill>
                      <a:schemeClr val="bg1">
                        <a:lumMod val="75000"/>
                      </a:scheme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900" b="1" i="0" u="none" strike="noStrike" noProof="0">
                          <a:solidFill>
                            <a:schemeClr val="tx1"/>
                          </a:solidFill>
                          <a:latin typeface="Calibri"/>
                          <a:cs typeface="Calibri"/>
                        </a:rPr>
                        <a:t>Age/ </a:t>
                      </a:r>
                    </a:p>
                    <a:p>
                      <a:pPr marL="0" marR="0" lvl="0" indent="0" algn="ctr" rtl="0" eaLnBrk="1" fontAlgn="auto" latinLnBrk="0" hangingPunct="1">
                        <a:lnSpc>
                          <a:spcPct val="100000"/>
                        </a:lnSpc>
                        <a:spcBef>
                          <a:spcPts val="0"/>
                        </a:spcBef>
                        <a:spcAft>
                          <a:spcPts val="0"/>
                        </a:spcAft>
                        <a:buClrTx/>
                        <a:buSzTx/>
                        <a:buFontTx/>
                        <a:buNone/>
                      </a:pPr>
                      <a:r>
                        <a:rPr lang="en-US" sz="900" b="1" i="0" u="none" strike="noStrike" noProof="0">
                          <a:solidFill>
                            <a:schemeClr val="tx1"/>
                          </a:solidFill>
                          <a:latin typeface="Calibri"/>
                          <a:cs typeface="Calibri"/>
                        </a:rPr>
                        <a:t>Respondent</a:t>
                      </a:r>
                      <a:endParaRPr lang="en-US" sz="900">
                        <a:solidFill>
                          <a:schemeClr val="tx1"/>
                        </a:solidFill>
                        <a:latin typeface="Calibri"/>
                        <a:cs typeface="Calibri"/>
                      </a:endParaRPr>
                    </a:p>
                  </a:txBody>
                  <a:tcPr marL="68580" marR="68580" marT="34290" marB="34290">
                    <a:solidFill>
                      <a:schemeClr val="bg1">
                        <a:lumMod val="85000"/>
                      </a:schemeClr>
                    </a:solidFill>
                  </a:tcPr>
                </a:tc>
                <a:tc>
                  <a:txBody>
                    <a:bodyPr/>
                    <a:lstStyle/>
                    <a:p>
                      <a:pPr lvl="0" algn="ctr">
                        <a:buNone/>
                      </a:pPr>
                      <a:r>
                        <a:rPr lang="en-US" sz="900" b="1" i="0" u="none" strike="noStrike" noProof="0">
                          <a:solidFill>
                            <a:schemeClr val="tx1"/>
                          </a:solidFill>
                          <a:latin typeface="Calibri"/>
                          <a:cs typeface="Calibri"/>
                        </a:rPr>
                        <a:t>Measure</a:t>
                      </a:r>
                      <a:endParaRPr lang="en-US" sz="900">
                        <a:solidFill>
                          <a:schemeClr val="tx1"/>
                        </a:solidFill>
                        <a:latin typeface="Calibri"/>
                        <a:cs typeface="Calibri"/>
                      </a:endParaRPr>
                    </a:p>
                  </a:txBody>
                  <a:tcPr marL="68580" marR="68580" marT="34290" marB="34290">
                    <a:solidFill>
                      <a:schemeClr val="bg1">
                        <a:lumMod val="85000"/>
                      </a:scheme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900" b="1" i="0" u="none" strike="noStrike" noProof="0">
                          <a:solidFill>
                            <a:schemeClr val="tx1"/>
                          </a:solidFill>
                          <a:latin typeface="Calibri"/>
                          <a:cs typeface="Calibri"/>
                        </a:rPr>
                        <a:t>Age/ Respondent</a:t>
                      </a:r>
                      <a:endParaRPr lang="en-US" sz="900">
                        <a:solidFill>
                          <a:schemeClr val="tx1"/>
                        </a:solidFill>
                        <a:latin typeface="Calibri"/>
                        <a:cs typeface="Calibri"/>
                      </a:endParaRPr>
                    </a:p>
                  </a:txBody>
                  <a:tcPr marL="68580" marR="68580" marT="34290" marB="34290">
                    <a:solidFill>
                      <a:schemeClr val="bg1">
                        <a:lumMod val="75000"/>
                      </a:schemeClr>
                    </a:solidFill>
                  </a:tcPr>
                </a:tc>
                <a:tc>
                  <a:txBody>
                    <a:bodyPr/>
                    <a:lstStyle/>
                    <a:p>
                      <a:pPr lvl="0" algn="ctr">
                        <a:buNone/>
                      </a:pPr>
                      <a:r>
                        <a:rPr lang="en-US" sz="900" b="1" i="0" u="none" strike="noStrike" noProof="0">
                          <a:solidFill>
                            <a:schemeClr val="tx1"/>
                          </a:solidFill>
                          <a:latin typeface="Calibri"/>
                          <a:cs typeface="Calibri"/>
                        </a:rPr>
                        <a:t>Measure</a:t>
                      </a:r>
                      <a:endParaRPr lang="en-US" sz="900">
                        <a:solidFill>
                          <a:schemeClr val="tx1"/>
                        </a:solidFill>
                        <a:latin typeface="Calibri"/>
                        <a:cs typeface="Calibri"/>
                      </a:endParaRPr>
                    </a:p>
                  </a:txBody>
                  <a:tcPr marL="68580" marR="68580" marT="34290" marB="34290">
                    <a:solidFill>
                      <a:schemeClr val="bg1">
                        <a:lumMod val="75000"/>
                      </a:schemeClr>
                    </a:solidFill>
                  </a:tcPr>
                </a:tc>
                <a:extLst>
                  <a:ext uri="{0D108BD9-81ED-4DB2-BD59-A6C34878D82A}">
                    <a16:rowId xmlns:a16="http://schemas.microsoft.com/office/drawing/2014/main" val="1651817182"/>
                  </a:ext>
                </a:extLst>
              </a:tr>
              <a:tr h="951692">
                <a:tc>
                  <a:txBody>
                    <a:bodyPr/>
                    <a:lstStyle/>
                    <a:p>
                      <a:pPr algn="ctr"/>
                      <a:r>
                        <a:rPr lang="en-US" sz="900" b="0">
                          <a:solidFill>
                            <a:schemeClr val="tx1"/>
                          </a:solidFill>
                          <a:latin typeface="Calibri"/>
                          <a:cs typeface="Calibri"/>
                        </a:rPr>
                        <a:t>0 to 6 years</a:t>
                      </a:r>
                    </a:p>
                    <a:p>
                      <a:pPr algn="ctr"/>
                      <a:endParaRPr lang="en-US" sz="900" b="0">
                        <a:solidFill>
                          <a:schemeClr val="tx1"/>
                        </a:solidFill>
                        <a:latin typeface="Calibri"/>
                        <a:cs typeface="Calibri"/>
                      </a:endParaRPr>
                    </a:p>
                    <a:p>
                      <a:pPr algn="ctr"/>
                      <a:r>
                        <a:rPr lang="en-US" sz="900" b="0">
                          <a:solidFill>
                            <a:schemeClr val="tx1"/>
                          </a:solidFill>
                          <a:latin typeface="Calibri"/>
                          <a:cs typeface="Calibri"/>
                        </a:rPr>
                        <a:t>Parent Proxy</a:t>
                      </a:r>
                    </a:p>
                  </a:txBody>
                  <a:tcPr marL="68580" marR="68580" marT="34290" marB="34290">
                    <a:solidFill>
                      <a:schemeClr val="bg1">
                        <a:lumMod val="75000"/>
                      </a:schemeClr>
                    </a:solidFill>
                  </a:tcPr>
                </a:tc>
                <a:tc>
                  <a:txBody>
                    <a:bodyPr/>
                    <a:lstStyle/>
                    <a:p>
                      <a:pPr algn="ctr"/>
                      <a:r>
                        <a:rPr lang="en-US" sz="900" b="0">
                          <a:solidFill>
                            <a:schemeClr val="tx1"/>
                          </a:solidFill>
                          <a:latin typeface="Calibri"/>
                          <a:cs typeface="Calibri"/>
                        </a:rPr>
                        <a:t>FLACC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i="0" u="none" strike="noStrike" noProof="0">
                          <a:solidFill>
                            <a:schemeClr val="tx1"/>
                          </a:solidFill>
                          <a:latin typeface="Calibri"/>
                          <a:cs typeface="Calibri"/>
                        </a:rPr>
                        <a:t>(Copyrighted)</a:t>
                      </a:r>
                      <a:endParaRPr lang="en-US" sz="900">
                        <a:solidFill>
                          <a:srgbClr val="982468"/>
                        </a:solidFill>
                        <a:effectLst/>
                        <a:latin typeface="Calibri"/>
                        <a:cs typeface="Calibri"/>
                      </a:endParaRPr>
                    </a:p>
                    <a:p>
                      <a:pPr algn="ctr"/>
                      <a:endParaRPr lang="en-US" sz="900" b="0">
                        <a:solidFill>
                          <a:schemeClr val="tx1"/>
                        </a:solidFill>
                        <a:latin typeface="Calibri"/>
                        <a:cs typeface="Calibri"/>
                      </a:endParaRPr>
                    </a:p>
                  </a:txBody>
                  <a:tcPr marL="68580" marR="68580" marT="34290" marB="34290">
                    <a:solidFill>
                      <a:schemeClr val="bg1">
                        <a:lumMod val="75000"/>
                      </a:schemeClr>
                    </a:solidFill>
                  </a:tcPr>
                </a:tc>
                <a:tc>
                  <a:txBody>
                    <a:bodyPr/>
                    <a:lstStyle/>
                    <a:p>
                      <a:pPr lvl="0" algn="ctr">
                        <a:lnSpc>
                          <a:spcPct val="100000"/>
                        </a:lnSpc>
                        <a:spcBef>
                          <a:spcPts val="0"/>
                        </a:spcBef>
                        <a:spcAft>
                          <a:spcPts val="0"/>
                        </a:spcAft>
                        <a:buNone/>
                      </a:pPr>
                      <a:r>
                        <a:rPr lang="en-US" sz="900" b="0" i="0" u="none" strike="noStrike" noProof="0">
                          <a:solidFill>
                            <a:schemeClr val="tx1"/>
                          </a:solidFill>
                          <a:latin typeface="Calibri"/>
                          <a:cs typeface="Calibri"/>
                        </a:rPr>
                        <a:t>0 to 7 </a:t>
                      </a:r>
                    </a:p>
                    <a:p>
                      <a:pPr lvl="0" algn="ctr">
                        <a:lnSpc>
                          <a:spcPct val="100000"/>
                        </a:lnSpc>
                        <a:spcBef>
                          <a:spcPts val="0"/>
                        </a:spcBef>
                        <a:spcAft>
                          <a:spcPts val="0"/>
                        </a:spcAft>
                        <a:buNone/>
                      </a:pPr>
                      <a:r>
                        <a:rPr lang="en-US" sz="900" b="0" i="0" u="none" strike="noStrike" noProof="0">
                          <a:solidFill>
                            <a:schemeClr val="tx1"/>
                          </a:solidFill>
                          <a:latin typeface="Calibri"/>
                          <a:cs typeface="Calibri"/>
                        </a:rPr>
                        <a:t>years</a:t>
                      </a:r>
                      <a:endParaRPr lang="en-US" sz="900">
                        <a:latin typeface="Calibri"/>
                        <a:cs typeface="Calibri"/>
                      </a:endParaRPr>
                    </a:p>
                  </a:txBody>
                  <a:tcPr marL="68580" marR="68580" marT="34290" marB="34290">
                    <a:solidFill>
                      <a:schemeClr val="bg1">
                        <a:lumMod val="85000"/>
                      </a:schemeClr>
                    </a:solidFill>
                  </a:tcPr>
                </a:tc>
                <a:tc>
                  <a:txBody>
                    <a:bodyPr/>
                    <a:lstStyle/>
                    <a:p>
                      <a:pPr algn="ctr"/>
                      <a:r>
                        <a:rPr lang="en-US" sz="900" b="0" i="0" u="none" strike="noStrike" noProof="0" dirty="0">
                          <a:solidFill>
                            <a:schemeClr val="tx1"/>
                          </a:solidFill>
                          <a:latin typeface="Calibri"/>
                          <a:cs typeface="Calibri"/>
                        </a:rPr>
                        <a:t>N/A </a:t>
                      </a:r>
                    </a:p>
                    <a:p>
                      <a:pPr algn="ctr"/>
                      <a:r>
                        <a:rPr lang="en-US" sz="900" b="0" i="0" u="none" strike="noStrike" noProof="0" dirty="0">
                          <a:solidFill>
                            <a:schemeClr val="tx1"/>
                          </a:solidFill>
                          <a:latin typeface="Calibri"/>
                          <a:cs typeface="Calibri"/>
                        </a:rPr>
                        <a:t>(do not </a:t>
                      </a:r>
                    </a:p>
                    <a:p>
                      <a:pPr algn="ctr"/>
                      <a:r>
                        <a:rPr lang="en-US" sz="900" b="0" i="0" u="none" strike="noStrike" noProof="0" dirty="0">
                          <a:solidFill>
                            <a:schemeClr val="tx1"/>
                          </a:solidFill>
                          <a:latin typeface="Calibri"/>
                          <a:cs typeface="Calibri"/>
                        </a:rPr>
                        <a:t>measure </a:t>
                      </a:r>
                    </a:p>
                    <a:p>
                      <a:pPr algn="ctr"/>
                      <a:r>
                        <a:rPr lang="en-US" sz="900" b="0" i="0" u="none" strike="noStrike" noProof="0" dirty="0">
                          <a:solidFill>
                            <a:schemeClr val="tx1"/>
                          </a:solidFill>
                          <a:latin typeface="Calibri"/>
                          <a:cs typeface="Calibri"/>
                        </a:rPr>
                        <a:t>for </a:t>
                      </a:r>
                    </a:p>
                    <a:p>
                      <a:pPr algn="ctr"/>
                      <a:r>
                        <a:rPr lang="en-US" sz="900" b="0" i="0" u="none" strike="noStrike" noProof="0" dirty="0">
                          <a:solidFill>
                            <a:schemeClr val="tx1"/>
                          </a:solidFill>
                          <a:latin typeface="Calibri"/>
                          <a:cs typeface="Calibri"/>
                        </a:rPr>
                        <a:t>these </a:t>
                      </a:r>
                    </a:p>
                    <a:p>
                      <a:pPr algn="ctr"/>
                      <a:r>
                        <a:rPr lang="en-US" sz="900" b="0" i="0" u="none" strike="noStrike" noProof="0" dirty="0">
                          <a:solidFill>
                            <a:schemeClr val="tx1"/>
                          </a:solidFill>
                          <a:latin typeface="Calibri"/>
                          <a:cs typeface="Calibri"/>
                        </a:rPr>
                        <a:t>ages)</a:t>
                      </a:r>
                      <a:endParaRPr lang="en-US" sz="900" dirty="0">
                        <a:latin typeface="Calibri"/>
                        <a:cs typeface="Calibri"/>
                      </a:endParaRPr>
                    </a:p>
                  </a:txBody>
                  <a:tcPr marL="68580" marR="68580" marT="34290" marB="34290">
                    <a:solidFill>
                      <a:schemeClr val="bg1">
                        <a:lumMod val="85000"/>
                      </a:schemeClr>
                    </a:solidFill>
                  </a:tcPr>
                </a:tc>
                <a:tc>
                  <a:txBody>
                    <a:bodyPr/>
                    <a:lstStyle/>
                    <a:p>
                      <a:pPr lvl="0" algn="ctr">
                        <a:buNone/>
                      </a:pPr>
                      <a:r>
                        <a:rPr lang="en-US" sz="900" b="0" i="0" u="none" strike="noStrike" noProof="0">
                          <a:solidFill>
                            <a:schemeClr val="tx1"/>
                          </a:solidFill>
                          <a:latin typeface="Calibri"/>
                          <a:cs typeface="Calibri"/>
                        </a:rPr>
                        <a:t>1 to 5 years</a:t>
                      </a:r>
                    </a:p>
                    <a:p>
                      <a:pPr lvl="0" algn="ctr">
                        <a:buNone/>
                      </a:pPr>
                      <a:endParaRPr lang="en-US" sz="900" b="0" i="0" u="none" strike="noStrike" noProof="0">
                        <a:solidFill>
                          <a:schemeClr val="tx1"/>
                        </a:solidFill>
                        <a:latin typeface="Calibri"/>
                        <a:cs typeface="Calibri"/>
                      </a:endParaRPr>
                    </a:p>
                    <a:p>
                      <a:pPr lvl="0" algn="ctr">
                        <a:buNone/>
                      </a:pPr>
                      <a:r>
                        <a:rPr lang="en-US" sz="900" b="0" i="0" u="none" strike="noStrike" noProof="0">
                          <a:solidFill>
                            <a:schemeClr val="tx1"/>
                          </a:solidFill>
                          <a:latin typeface="Calibri"/>
                          <a:cs typeface="Calibri"/>
                        </a:rPr>
                        <a:t>Parent </a:t>
                      </a:r>
                    </a:p>
                    <a:p>
                      <a:pPr lvl="0" algn="ctr">
                        <a:buNone/>
                      </a:pPr>
                      <a:r>
                        <a:rPr lang="en-US" sz="900" b="0" i="0" u="none" strike="noStrike" noProof="0">
                          <a:solidFill>
                            <a:schemeClr val="tx1"/>
                          </a:solidFill>
                          <a:latin typeface="Calibri"/>
                          <a:cs typeface="Calibri"/>
                        </a:rPr>
                        <a:t>Proxy</a:t>
                      </a:r>
                    </a:p>
                    <a:p>
                      <a:pPr lvl="0" algn="ctr">
                        <a:buNone/>
                      </a:pPr>
                      <a:endParaRPr lang="en-US" sz="900" b="0" i="0" u="none" strike="noStrike" noProof="0">
                        <a:solidFill>
                          <a:schemeClr val="tx1"/>
                        </a:solidFill>
                        <a:latin typeface="Calibri"/>
                        <a:cs typeface="Calibri"/>
                      </a:endParaRPr>
                    </a:p>
                  </a:txBody>
                  <a:tcPr marL="68580" marR="68580" marT="34290" marB="34290">
                    <a:solidFill>
                      <a:schemeClr val="bg1">
                        <a:lumMod val="75000"/>
                      </a:schemeClr>
                    </a:solidFill>
                  </a:tcPr>
                </a:tc>
                <a:tc>
                  <a:txBody>
                    <a:bodyPr/>
                    <a:lstStyle/>
                    <a:p>
                      <a:pPr algn="ctr"/>
                      <a:r>
                        <a:rPr lang="en-US" sz="900" b="0" i="0" u="none" strike="noStrike" noProof="0">
                          <a:solidFill>
                            <a:schemeClr val="tx1"/>
                          </a:solidFill>
                          <a:latin typeface="Calibri"/>
                          <a:cs typeface="Calibri"/>
                        </a:rPr>
                        <a:t>PROMIS </a:t>
                      </a:r>
                    </a:p>
                    <a:p>
                      <a:pPr algn="ctr"/>
                      <a:r>
                        <a:rPr lang="en-US" sz="900" b="0" i="0" u="none" strike="noStrike" noProof="0">
                          <a:solidFill>
                            <a:schemeClr val="tx1"/>
                          </a:solidFill>
                          <a:latin typeface="Calibri"/>
                          <a:cs typeface="Calibri"/>
                        </a:rPr>
                        <a:t>Early </a:t>
                      </a:r>
                    </a:p>
                    <a:p>
                      <a:pPr algn="ctr"/>
                      <a:r>
                        <a:rPr lang="en-US" sz="900" b="0" i="0" u="none" strike="noStrike" noProof="0">
                          <a:solidFill>
                            <a:schemeClr val="tx1"/>
                          </a:solidFill>
                          <a:latin typeface="Calibri"/>
                          <a:cs typeface="Calibri"/>
                        </a:rPr>
                        <a:t>Childhood </a:t>
                      </a:r>
                    </a:p>
                    <a:p>
                      <a:pPr algn="ctr"/>
                      <a:r>
                        <a:rPr lang="en-US" sz="900" b="0" i="0" u="none" strike="noStrike" noProof="0">
                          <a:solidFill>
                            <a:schemeClr val="tx1"/>
                          </a:solidFill>
                          <a:latin typeface="Calibri"/>
                          <a:cs typeface="Calibri"/>
                        </a:rPr>
                        <a:t>Global </a:t>
                      </a:r>
                    </a:p>
                    <a:p>
                      <a:pPr algn="ctr"/>
                      <a:r>
                        <a:rPr lang="en-US" sz="900" b="0" i="0" u="none" strike="noStrike" noProof="0">
                          <a:solidFill>
                            <a:schemeClr val="tx1"/>
                          </a:solidFill>
                          <a:latin typeface="Calibri"/>
                          <a:cs typeface="Calibri"/>
                        </a:rPr>
                        <a:t>Health 8a</a:t>
                      </a:r>
                      <a:endParaRPr lang="en-US" sz="900">
                        <a:latin typeface="Calibri"/>
                        <a:cs typeface="Calibri"/>
                      </a:endParaRPr>
                    </a:p>
                  </a:txBody>
                  <a:tcPr marL="68580" marR="68580" marT="34290" marB="34290">
                    <a:solidFill>
                      <a:schemeClr val="bg1">
                        <a:lumMod val="75000"/>
                      </a:schemeClr>
                    </a:solidFill>
                  </a:tcPr>
                </a:tc>
                <a:tc>
                  <a:txBody>
                    <a:bodyPr/>
                    <a:lstStyle/>
                    <a:p>
                      <a:pPr algn="ctr"/>
                      <a:r>
                        <a:rPr lang="en-US" sz="900" b="0">
                          <a:solidFill>
                            <a:schemeClr val="tx1"/>
                          </a:solidFill>
                          <a:latin typeface="Calibri"/>
                          <a:cs typeface="Calibri"/>
                        </a:rPr>
                        <a:t>1 to 7 years</a:t>
                      </a:r>
                    </a:p>
                    <a:p>
                      <a:pPr lvl="0" algn="ctr">
                        <a:buNone/>
                      </a:pPr>
                      <a:endParaRPr lang="en-US" sz="900" b="0">
                        <a:solidFill>
                          <a:schemeClr val="tx1"/>
                        </a:solidFill>
                        <a:latin typeface="Calibri"/>
                        <a:cs typeface="Calibri"/>
                      </a:endParaRPr>
                    </a:p>
                    <a:p>
                      <a:pPr lvl="0" algn="ctr">
                        <a:buNone/>
                      </a:pPr>
                      <a:r>
                        <a:rPr lang="en-US" sz="900" b="0">
                          <a:solidFill>
                            <a:schemeClr val="tx1"/>
                          </a:solidFill>
                          <a:latin typeface="Calibri"/>
                          <a:cs typeface="Calibri"/>
                        </a:rPr>
                        <a:t>Parent Proxy</a:t>
                      </a:r>
                    </a:p>
                  </a:txBody>
                  <a:tcPr marL="68580" marR="68580" marT="34290" marB="34290">
                    <a:solidFill>
                      <a:schemeClr val="bg1">
                        <a:lumMod val="85000"/>
                      </a:schemeClr>
                    </a:solidFill>
                  </a:tcPr>
                </a:tc>
                <a:tc>
                  <a:txBody>
                    <a:bodyPr/>
                    <a:lstStyle/>
                    <a:p>
                      <a:pPr lvl="0" algn="ctr">
                        <a:buNone/>
                      </a:pPr>
                      <a:r>
                        <a:rPr lang="en-US" sz="900" b="0" i="0" u="none" strike="noStrike" noProof="0" dirty="0">
                          <a:solidFill>
                            <a:schemeClr val="tx1"/>
                          </a:solidFill>
                          <a:latin typeface="Calibri"/>
                          <a:cs typeface="Calibri"/>
                        </a:rPr>
                        <a:t>PROMIS </a:t>
                      </a:r>
                      <a:endParaRPr lang="en-US" sz="900" b="0" dirty="0">
                        <a:solidFill>
                          <a:schemeClr val="tx1"/>
                        </a:solidFill>
                        <a:latin typeface="Calibri"/>
                        <a:cs typeface="Calibri"/>
                      </a:endParaRPr>
                    </a:p>
                    <a:p>
                      <a:pPr lvl="0" algn="ctr">
                        <a:buNone/>
                      </a:pPr>
                      <a:r>
                        <a:rPr lang="en-US" sz="900" b="0" i="0" u="none" strike="noStrike" noProof="0" dirty="0">
                          <a:solidFill>
                            <a:schemeClr val="tx1"/>
                          </a:solidFill>
                          <a:latin typeface="Calibri"/>
                          <a:cs typeface="Calibri"/>
                        </a:rPr>
                        <a:t>Early </a:t>
                      </a:r>
                    </a:p>
                    <a:p>
                      <a:pPr lvl="0" algn="ctr">
                        <a:buNone/>
                      </a:pPr>
                      <a:r>
                        <a:rPr lang="en-US" sz="900" b="0" i="0" u="none" strike="noStrike" noProof="0" dirty="0">
                          <a:solidFill>
                            <a:schemeClr val="tx1"/>
                          </a:solidFill>
                          <a:latin typeface="Calibri"/>
                          <a:cs typeface="Calibri"/>
                        </a:rPr>
                        <a:t>Childhood </a:t>
                      </a:r>
                      <a:endParaRPr lang="en-US" sz="900" b="0" dirty="0">
                        <a:solidFill>
                          <a:schemeClr val="tx1"/>
                        </a:solidFill>
                        <a:latin typeface="Calibri"/>
                        <a:cs typeface="Calibri"/>
                      </a:endParaRPr>
                    </a:p>
                    <a:p>
                      <a:pPr lvl="0" algn="ctr">
                        <a:buNone/>
                      </a:pPr>
                      <a:r>
                        <a:rPr lang="en-US" sz="900" b="0" i="0" u="none" strike="noStrike" noProof="0" dirty="0">
                          <a:solidFill>
                            <a:schemeClr val="tx1"/>
                          </a:solidFill>
                          <a:latin typeface="Calibri"/>
                          <a:cs typeface="Calibri"/>
                        </a:rPr>
                        <a:t>Pediatric </a:t>
                      </a:r>
                    </a:p>
                    <a:p>
                      <a:pPr lvl="0" algn="ctr">
                        <a:buNone/>
                      </a:pPr>
                      <a:r>
                        <a:rPr lang="en-US" sz="900" b="0" i="0" u="none" strike="noStrike" noProof="0" dirty="0">
                          <a:solidFill>
                            <a:schemeClr val="tx1"/>
                          </a:solidFill>
                          <a:latin typeface="Calibri"/>
                          <a:cs typeface="Calibri"/>
                        </a:rPr>
                        <a:t>Sleep Problems </a:t>
                      </a:r>
                      <a:endParaRPr lang="en-US" sz="900" b="0" dirty="0">
                        <a:solidFill>
                          <a:schemeClr val="tx1"/>
                        </a:solidFill>
                        <a:latin typeface="Calibri"/>
                        <a:cs typeface="Calibri"/>
                      </a:endParaRPr>
                    </a:p>
                    <a:p>
                      <a:pPr lvl="0" algn="ctr">
                        <a:buNone/>
                      </a:pPr>
                      <a:r>
                        <a:rPr lang="en-US" sz="900" b="0" i="0" u="none" strike="noStrike" noProof="0" dirty="0">
                          <a:solidFill>
                            <a:schemeClr val="tx1"/>
                          </a:solidFill>
                          <a:latin typeface="Calibri"/>
                          <a:cs typeface="Calibri"/>
                        </a:rPr>
                        <a:t>4a or 8a* + Sleep Duration</a:t>
                      </a:r>
                      <a:endParaRPr lang="en-US" sz="900" b="0" dirty="0">
                        <a:solidFill>
                          <a:schemeClr val="tx1"/>
                        </a:solidFill>
                        <a:latin typeface="Calibri"/>
                        <a:cs typeface="Calibri"/>
                      </a:endParaRPr>
                    </a:p>
                  </a:txBody>
                  <a:tcPr marL="68580" marR="68580" marT="34290" marB="34290">
                    <a:solidFill>
                      <a:schemeClr val="bg1">
                        <a:lumMod val="85000"/>
                      </a:schemeClr>
                    </a:solidFill>
                  </a:tcPr>
                </a:tc>
                <a:tc>
                  <a:txBody>
                    <a:bodyPr/>
                    <a:lstStyle/>
                    <a:p>
                      <a:pPr lvl="0" algn="ctr">
                        <a:buNone/>
                      </a:pPr>
                      <a:r>
                        <a:rPr lang="en-US" sz="900" b="0" i="0" u="none" strike="noStrike" noProof="0">
                          <a:solidFill>
                            <a:schemeClr val="tx1"/>
                          </a:solidFill>
                          <a:latin typeface="Calibri"/>
                          <a:cs typeface="Calibri"/>
                        </a:rPr>
                        <a:t>1 to 5 years</a:t>
                      </a:r>
                    </a:p>
                    <a:p>
                      <a:pPr lvl="0" algn="ctr">
                        <a:buNone/>
                      </a:pPr>
                      <a:endParaRPr lang="en-US" sz="900" b="0" i="0" u="none" strike="noStrike" noProof="0">
                        <a:solidFill>
                          <a:schemeClr val="tx1"/>
                        </a:solidFill>
                        <a:latin typeface="Calibri"/>
                        <a:cs typeface="Calibri"/>
                      </a:endParaRPr>
                    </a:p>
                    <a:p>
                      <a:pPr lvl="0" algn="ctr">
                        <a:buNone/>
                      </a:pPr>
                      <a:r>
                        <a:rPr lang="en-US" sz="900" b="0" i="0" u="none" strike="noStrike" noProof="0">
                          <a:solidFill>
                            <a:schemeClr val="tx1"/>
                          </a:solidFill>
                          <a:latin typeface="Calibri"/>
                          <a:cs typeface="Calibri"/>
                        </a:rPr>
                        <a:t>Parent Proxy</a:t>
                      </a:r>
                    </a:p>
                  </a:txBody>
                  <a:tcPr marL="68580" marR="68580" marT="34290" marB="34290">
                    <a:solidFill>
                      <a:schemeClr val="bg1">
                        <a:lumMod val="75000"/>
                      </a:schemeClr>
                    </a:solidFill>
                  </a:tcPr>
                </a:tc>
                <a:tc>
                  <a:txBody>
                    <a:bodyPr/>
                    <a:lstStyle/>
                    <a:p>
                      <a:pPr lvl="0" algn="ctr">
                        <a:buNone/>
                      </a:pPr>
                      <a:r>
                        <a:rPr lang="en-US" sz="900" b="0" i="0" u="none" strike="noStrike" noProof="0">
                          <a:solidFill>
                            <a:schemeClr val="tx1"/>
                          </a:solidFill>
                          <a:latin typeface="Calibri"/>
                          <a:cs typeface="Calibri"/>
                        </a:rPr>
                        <a:t>PROMIS</a:t>
                      </a:r>
                    </a:p>
                    <a:p>
                      <a:pPr lvl="0" algn="ctr">
                        <a:buNone/>
                      </a:pPr>
                      <a:r>
                        <a:rPr lang="en-US" sz="900" b="0" i="0" u="none" strike="noStrike" noProof="0">
                          <a:solidFill>
                            <a:schemeClr val="tx1"/>
                          </a:solidFill>
                          <a:latin typeface="Calibri"/>
                          <a:cs typeface="Calibri"/>
                        </a:rPr>
                        <a:t>Early Childhood Depressive Symptoms 4a </a:t>
                      </a:r>
                      <a:endParaRPr lang="en-US" sz="900">
                        <a:latin typeface="Calibri"/>
                        <a:cs typeface="Calibri"/>
                      </a:endParaRPr>
                    </a:p>
                  </a:txBody>
                  <a:tcPr marL="68580" marR="68580" marT="34290" marB="34290">
                    <a:solidFill>
                      <a:schemeClr val="bg1">
                        <a:lumMod val="75000"/>
                      </a:schemeClr>
                    </a:solidFill>
                  </a:tcPr>
                </a:tc>
                <a:tc>
                  <a:txBody>
                    <a:bodyPr/>
                    <a:lstStyle/>
                    <a:p>
                      <a:pPr lvl="0" algn="ctr">
                        <a:buNone/>
                      </a:pPr>
                      <a:r>
                        <a:rPr lang="en-US" sz="900" b="0" i="0" u="none" strike="noStrike" noProof="0">
                          <a:solidFill>
                            <a:schemeClr val="tx1"/>
                          </a:solidFill>
                          <a:latin typeface="Calibri"/>
                          <a:cs typeface="Calibri"/>
                        </a:rPr>
                        <a:t>1 to 5 years</a:t>
                      </a:r>
                    </a:p>
                    <a:p>
                      <a:pPr lvl="0" algn="ctr">
                        <a:buNone/>
                      </a:pPr>
                      <a:endParaRPr lang="en-US" sz="900" b="0" i="0" u="none" strike="noStrike" noProof="0">
                        <a:solidFill>
                          <a:schemeClr val="tx1"/>
                        </a:solidFill>
                        <a:latin typeface="Calibri"/>
                        <a:cs typeface="Calibri"/>
                      </a:endParaRPr>
                    </a:p>
                    <a:p>
                      <a:pPr lvl="0" algn="ctr">
                        <a:buNone/>
                      </a:pPr>
                      <a:r>
                        <a:rPr lang="en-US" sz="900" b="0" i="0" u="none" strike="noStrike" noProof="0">
                          <a:solidFill>
                            <a:schemeClr val="tx1"/>
                          </a:solidFill>
                          <a:latin typeface="Calibri"/>
                          <a:cs typeface="Calibri"/>
                        </a:rPr>
                        <a:t>Parent Proxy</a:t>
                      </a:r>
                    </a:p>
                  </a:txBody>
                  <a:tcPr marL="68580" marR="68580" marT="34290" marB="34290">
                    <a:solidFill>
                      <a:schemeClr val="bg1">
                        <a:lumMod val="85000"/>
                      </a:schemeClr>
                    </a:solidFill>
                  </a:tcPr>
                </a:tc>
                <a:tc>
                  <a:txBody>
                    <a:bodyPr/>
                    <a:lstStyle/>
                    <a:p>
                      <a:pPr lvl="0" algn="ctr">
                        <a:buNone/>
                      </a:pPr>
                      <a:r>
                        <a:rPr lang="en-US" sz="900" b="0" i="0" u="none" strike="noStrike" noProof="0">
                          <a:solidFill>
                            <a:schemeClr val="tx1"/>
                          </a:solidFill>
                          <a:latin typeface="Calibri"/>
                          <a:cs typeface="Calibri"/>
                        </a:rPr>
                        <a:t>PROMIS Early Childhood Anxiety 8a</a:t>
                      </a:r>
                    </a:p>
                  </a:txBody>
                  <a:tcPr marL="68580" marR="68580" marT="34290" marB="34290">
                    <a:solidFill>
                      <a:schemeClr val="bg1">
                        <a:lumMod val="85000"/>
                      </a:schemeClr>
                    </a:solidFill>
                  </a:tcPr>
                </a:tc>
                <a:tc>
                  <a:txBody>
                    <a:bodyPr/>
                    <a:lstStyle/>
                    <a:p>
                      <a:pPr lvl="0" algn="ctr">
                        <a:buNone/>
                      </a:pPr>
                      <a:r>
                        <a:rPr lang="en-US" sz="900" b="0" i="0" u="none" strike="noStrike" noProof="0">
                          <a:solidFill>
                            <a:schemeClr val="tx1"/>
                          </a:solidFill>
                          <a:latin typeface="Calibri"/>
                          <a:cs typeface="Calibri"/>
                        </a:rPr>
                        <a:t>0 to 17 years</a:t>
                      </a:r>
                    </a:p>
                    <a:p>
                      <a:pPr lvl="0" algn="ctr">
                        <a:buNone/>
                      </a:pPr>
                      <a:endParaRPr lang="en-US" sz="900" b="0" i="0" u="none" strike="noStrike" noProof="0">
                        <a:solidFill>
                          <a:schemeClr val="tx1"/>
                        </a:solidFill>
                        <a:latin typeface="Calibri"/>
                        <a:cs typeface="Calibri"/>
                      </a:endParaRPr>
                    </a:p>
                    <a:p>
                      <a:pPr lvl="0" algn="ctr">
                        <a:buNone/>
                      </a:pPr>
                      <a:r>
                        <a:rPr lang="en-US" sz="900" b="0" i="0" u="none" strike="noStrike" noProof="0">
                          <a:solidFill>
                            <a:schemeClr val="tx1"/>
                          </a:solidFill>
                          <a:latin typeface="Calibri"/>
                          <a:cs typeface="Calibri"/>
                        </a:rPr>
                        <a:t>Parent Proxy </a:t>
                      </a:r>
                    </a:p>
                    <a:p>
                      <a:pPr lvl="0" algn="ctr">
                        <a:buNone/>
                      </a:pPr>
                      <a:r>
                        <a:rPr lang="en-US" sz="900" b="0" i="0" u="none" strike="noStrike" noProof="0">
                          <a:solidFill>
                            <a:schemeClr val="tx1"/>
                          </a:solidFill>
                          <a:latin typeface="Calibri"/>
                          <a:cs typeface="Calibri"/>
                        </a:rPr>
                        <a:t>&amp; Self-Report</a:t>
                      </a:r>
                    </a:p>
                  </a:txBody>
                  <a:tcPr marL="68580" marR="68580" marT="34290" marB="34290">
                    <a:solidFill>
                      <a:schemeClr val="bg1">
                        <a:lumMod val="75000"/>
                      </a:schemeClr>
                    </a:solidFill>
                  </a:tcPr>
                </a:tc>
                <a:tc>
                  <a:txBody>
                    <a:bodyPr/>
                    <a:lstStyle/>
                    <a:p>
                      <a:pPr algn="ctr"/>
                      <a:r>
                        <a:rPr lang="en-US" sz="900" b="0" i="0" u="none" strike="noStrike" noProof="0">
                          <a:solidFill>
                            <a:schemeClr val="tx1"/>
                          </a:solidFill>
                          <a:latin typeface="Calibri"/>
                          <a:cs typeface="Calibri"/>
                        </a:rPr>
                        <a:t>PGIC or </a:t>
                      </a:r>
                    </a:p>
                    <a:p>
                      <a:pPr algn="ctr"/>
                      <a:r>
                        <a:rPr lang="en-US" sz="900" b="0" i="0" u="none" strike="noStrike" noProof="0">
                          <a:solidFill>
                            <a:schemeClr val="tx1"/>
                          </a:solidFill>
                          <a:latin typeface="Calibri"/>
                          <a:cs typeface="Calibri"/>
                        </a:rPr>
                        <a:t>PGIS</a:t>
                      </a:r>
                    </a:p>
                    <a:p>
                      <a:pPr algn="ctr"/>
                      <a:r>
                        <a:rPr lang="en-US" sz="900" b="0" i="0" u="none" strike="noStrike" noProof="0">
                          <a:solidFill>
                            <a:schemeClr val="tx1"/>
                          </a:solidFill>
                          <a:latin typeface="Calibri"/>
                          <a:cs typeface="Calibri"/>
                        </a:rPr>
                        <a:t>**</a:t>
                      </a:r>
                      <a:endParaRPr lang="en-US" sz="900">
                        <a:latin typeface="Calibri"/>
                        <a:cs typeface="Calibri"/>
                      </a:endParaRPr>
                    </a:p>
                  </a:txBody>
                  <a:tcPr marL="68580" marR="68580" marT="34290" marB="34290">
                    <a:solidFill>
                      <a:schemeClr val="bg1">
                        <a:lumMod val="75000"/>
                      </a:schemeClr>
                    </a:solidFill>
                  </a:tcPr>
                </a:tc>
                <a:tc>
                  <a:txBody>
                    <a:bodyPr/>
                    <a:lstStyle/>
                    <a:p>
                      <a:pPr lvl="0" algn="ctr">
                        <a:buNone/>
                      </a:pPr>
                      <a:r>
                        <a:rPr lang="en-US" sz="900" b="0" i="0" u="none" strike="noStrike" noProof="0">
                          <a:solidFill>
                            <a:schemeClr val="tx1"/>
                          </a:solidFill>
                          <a:latin typeface="Calibri"/>
                          <a:cs typeface="Calibri"/>
                        </a:rPr>
                        <a:t>0 to 17 years</a:t>
                      </a:r>
                    </a:p>
                    <a:p>
                      <a:pPr lvl="0" algn="ctr">
                        <a:buNone/>
                      </a:pPr>
                      <a:endParaRPr lang="en-US" sz="900" b="0" i="0" u="none" strike="noStrike" noProof="0">
                        <a:solidFill>
                          <a:schemeClr val="tx1"/>
                        </a:solidFill>
                        <a:latin typeface="Calibri"/>
                        <a:cs typeface="Calibri"/>
                      </a:endParaRPr>
                    </a:p>
                    <a:p>
                      <a:pPr lvl="0" algn="ctr">
                        <a:buNone/>
                      </a:pPr>
                      <a:r>
                        <a:rPr lang="en-US" sz="900" b="0" i="0" u="none" strike="noStrike" noProof="0">
                          <a:solidFill>
                            <a:schemeClr val="tx1"/>
                          </a:solidFill>
                          <a:latin typeface="Calibri"/>
                          <a:cs typeface="Calibri"/>
                        </a:rPr>
                        <a:t>Parent or Study staff</a:t>
                      </a:r>
                    </a:p>
                  </a:txBody>
                  <a:tcPr marL="68580" marR="68580" marT="34290" marB="34290">
                    <a:solidFill>
                      <a:schemeClr val="bg1">
                        <a:lumMod val="85000"/>
                      </a:schemeClr>
                    </a:solidFill>
                  </a:tcPr>
                </a:tc>
                <a:tc>
                  <a:txBody>
                    <a:bodyPr/>
                    <a:lstStyle/>
                    <a:p>
                      <a:pPr lvl="0" algn="ctr">
                        <a:buNone/>
                      </a:pPr>
                      <a:r>
                        <a:rPr lang="en-US" sz="900" b="0" i="0" u="none" strike="noStrike" noProof="0">
                          <a:solidFill>
                            <a:schemeClr val="tx1"/>
                          </a:solidFill>
                          <a:latin typeface="Calibri"/>
                          <a:cs typeface="Calibri"/>
                        </a:rPr>
                        <a:t>Individual factors of MME </a:t>
                      </a:r>
                    </a:p>
                    <a:p>
                      <a:pPr lvl="0" algn="ctr">
                        <a:buNone/>
                      </a:pPr>
                      <a:r>
                        <a:rPr lang="en-US" sz="900" b="0" i="0" u="none" strike="noStrike" noProof="0">
                          <a:solidFill>
                            <a:schemeClr val="tx1"/>
                          </a:solidFill>
                          <a:latin typeface="Calibri"/>
                          <a:cs typeface="Calibri"/>
                        </a:rPr>
                        <a:t>+ </a:t>
                      </a:r>
                    </a:p>
                    <a:p>
                      <a:pPr lvl="0" algn="ctr">
                        <a:buNone/>
                      </a:pPr>
                      <a:r>
                        <a:rPr lang="en-US" sz="900" b="0" i="0" u="none" strike="noStrike" noProof="0">
                          <a:solidFill>
                            <a:schemeClr val="tx1"/>
                          </a:solidFill>
                          <a:latin typeface="Calibri"/>
                          <a:cs typeface="Calibri"/>
                        </a:rPr>
                        <a:t>Total MME</a:t>
                      </a:r>
                      <a:endParaRPr lang="en-US" sz="900">
                        <a:solidFill>
                          <a:schemeClr val="tx1"/>
                        </a:solidFill>
                        <a:latin typeface="Calibri"/>
                        <a:cs typeface="Calibri"/>
                      </a:endParaRPr>
                    </a:p>
                  </a:txBody>
                  <a:tcPr marL="68580" marR="68580" marT="34290" marB="34290">
                    <a:solidFill>
                      <a:schemeClr val="bg1">
                        <a:lumMod val="85000"/>
                      </a:schemeClr>
                    </a:solidFill>
                  </a:tcPr>
                </a:tc>
                <a:tc>
                  <a:txBody>
                    <a:bodyPr/>
                    <a:lstStyle/>
                    <a:p>
                      <a:pPr lvl="0" algn="ctr">
                        <a:buNone/>
                      </a:pPr>
                      <a:r>
                        <a:rPr lang="en-US" sz="900" b="0" i="0" u="none" strike="noStrike" noProof="0">
                          <a:solidFill>
                            <a:schemeClr val="tx1"/>
                          </a:solidFill>
                          <a:latin typeface="Calibri"/>
                          <a:cs typeface="Calibri"/>
                        </a:rPr>
                        <a:t>0 to 17 years</a:t>
                      </a:r>
                    </a:p>
                    <a:p>
                      <a:pPr lvl="0" algn="ctr">
                        <a:buNone/>
                      </a:pPr>
                      <a:endParaRPr lang="en-US" sz="900" b="0" i="0" u="none" strike="noStrike" noProof="0">
                        <a:solidFill>
                          <a:schemeClr val="tx1"/>
                        </a:solidFill>
                        <a:latin typeface="Calibri"/>
                        <a:cs typeface="Calibri"/>
                      </a:endParaRPr>
                    </a:p>
                    <a:p>
                      <a:pPr lvl="0" algn="ctr">
                        <a:buNone/>
                      </a:pPr>
                      <a:r>
                        <a:rPr lang="en-US" sz="900" b="0" i="0" u="none" strike="noStrike" noProof="0">
                          <a:solidFill>
                            <a:schemeClr val="tx1"/>
                          </a:solidFill>
                          <a:latin typeface="Calibri"/>
                          <a:cs typeface="Calibri"/>
                        </a:rPr>
                        <a:t>Parent Proxy</a:t>
                      </a:r>
                    </a:p>
                  </a:txBody>
                  <a:tcPr marL="68580" marR="68580" marT="34290" marB="34290">
                    <a:solidFill>
                      <a:schemeClr val="bg1">
                        <a:lumMod val="75000"/>
                      </a:schemeClr>
                    </a:solidFill>
                  </a:tcPr>
                </a:tc>
                <a:tc>
                  <a:txBody>
                    <a:bodyPr/>
                    <a:lstStyle/>
                    <a:p>
                      <a:pPr lvl="0" algn="ctr">
                        <a:buNone/>
                      </a:pPr>
                      <a:r>
                        <a:rPr lang="en-US" sz="900" b="0" i="0" u="none" strike="noStrike" noProof="0">
                          <a:solidFill>
                            <a:schemeClr val="tx1"/>
                          </a:solidFill>
                          <a:latin typeface="Calibri"/>
                          <a:cs typeface="Calibri"/>
                        </a:rPr>
                        <a:t>Child </a:t>
                      </a:r>
                    </a:p>
                    <a:p>
                      <a:pPr lvl="0" algn="ctr">
                        <a:buNone/>
                      </a:pPr>
                      <a:r>
                        <a:rPr lang="en-US" sz="900" b="0" i="0" u="none" strike="noStrike" noProof="0">
                          <a:solidFill>
                            <a:schemeClr val="tx1"/>
                          </a:solidFill>
                          <a:latin typeface="Calibri"/>
                          <a:cs typeface="Calibri"/>
                        </a:rPr>
                        <a:t>Demographics</a:t>
                      </a:r>
                      <a:endParaRPr lang="en-US" sz="900">
                        <a:solidFill>
                          <a:schemeClr val="tx1"/>
                        </a:solidFill>
                        <a:latin typeface="Calibri"/>
                        <a:cs typeface="Calibri"/>
                      </a:endParaRPr>
                    </a:p>
                  </a:txBody>
                  <a:tcPr marL="68580" marR="68580" marT="34290" marB="34290">
                    <a:solidFill>
                      <a:schemeClr val="bg1">
                        <a:lumMod val="75000"/>
                      </a:schemeClr>
                    </a:solidFill>
                  </a:tcPr>
                </a:tc>
                <a:extLst>
                  <a:ext uri="{0D108BD9-81ED-4DB2-BD59-A6C34878D82A}">
                    <a16:rowId xmlns:a16="http://schemas.microsoft.com/office/drawing/2014/main" val="3682071145"/>
                  </a:ext>
                </a:extLst>
              </a:tr>
              <a:tr h="1070655">
                <a:tc>
                  <a:txBody>
                    <a:bodyPr/>
                    <a:lstStyle/>
                    <a:p>
                      <a:pPr algn="ctr"/>
                      <a:r>
                        <a:rPr lang="en-US" sz="900" b="0">
                          <a:solidFill>
                            <a:schemeClr val="tx1"/>
                          </a:solidFill>
                          <a:latin typeface="Calibri"/>
                          <a:cs typeface="Calibri"/>
                        </a:rPr>
                        <a:t>6 to 17 years</a:t>
                      </a:r>
                    </a:p>
                    <a:p>
                      <a:pPr algn="ctr"/>
                      <a:endParaRPr lang="en-US" sz="900" b="0">
                        <a:solidFill>
                          <a:schemeClr val="tx1"/>
                        </a:solidFill>
                        <a:latin typeface="Calibri"/>
                        <a:cs typeface="Calibri"/>
                      </a:endParaRPr>
                    </a:p>
                    <a:p>
                      <a:pPr algn="ctr"/>
                      <a:r>
                        <a:rPr lang="en-US" sz="900" b="0">
                          <a:solidFill>
                            <a:schemeClr val="tx1"/>
                          </a:solidFill>
                          <a:latin typeface="Calibri"/>
                          <a:cs typeface="Calibri"/>
                        </a:rPr>
                        <a:t>Self- Report</a:t>
                      </a:r>
                    </a:p>
                  </a:txBody>
                  <a:tcPr marL="68580" marR="68580" marT="34290" marB="34290">
                    <a:solidFill>
                      <a:schemeClr val="bg1">
                        <a:lumMod val="75000"/>
                      </a:schemeClr>
                    </a:solidFill>
                  </a:tcPr>
                </a:tc>
                <a:tc>
                  <a:txBody>
                    <a:bodyPr/>
                    <a:lstStyle/>
                    <a:p>
                      <a:pPr algn="ctr"/>
                      <a:r>
                        <a:rPr lang="en-US" sz="900" b="0" i="0" kern="1200" dirty="0">
                          <a:solidFill>
                            <a:schemeClr val="tx1"/>
                          </a:solidFill>
                          <a:effectLst/>
                          <a:latin typeface="Calibri"/>
                          <a:ea typeface="+mn-ea"/>
                          <a:cs typeface="Calibri"/>
                        </a:rPr>
                        <a:t>NRS</a:t>
                      </a:r>
                    </a:p>
                    <a:p>
                      <a:pPr algn="ctr"/>
                      <a:r>
                        <a:rPr lang="en-US" sz="900" b="0" i="0" kern="1200" dirty="0">
                          <a:solidFill>
                            <a:schemeClr val="tx1"/>
                          </a:solidFill>
                          <a:effectLst/>
                          <a:latin typeface="Calibri"/>
                          <a:ea typeface="+mn-ea"/>
                          <a:cs typeface="Calibri"/>
                        </a:rPr>
                        <a:t>- 11</a:t>
                      </a:r>
                      <a:endParaRPr lang="en-US" sz="900" b="0" dirty="0">
                        <a:solidFill>
                          <a:schemeClr val="tx1"/>
                        </a:solidFill>
                        <a:latin typeface="Calibri"/>
                        <a:cs typeface="Calibri"/>
                      </a:endParaRPr>
                    </a:p>
                  </a:txBody>
                  <a:tcPr marL="68580" marR="68580" marT="34290" marB="34290">
                    <a:solidFill>
                      <a:schemeClr val="bg1">
                        <a:lumMod val="75000"/>
                      </a:schemeClr>
                    </a:solidFill>
                  </a:tcPr>
                </a:tc>
                <a:tc>
                  <a:txBody>
                    <a:bodyPr/>
                    <a:lstStyle/>
                    <a:p>
                      <a:pPr lvl="0" algn="ctr">
                        <a:lnSpc>
                          <a:spcPct val="100000"/>
                        </a:lnSpc>
                        <a:spcBef>
                          <a:spcPts val="0"/>
                        </a:spcBef>
                        <a:spcAft>
                          <a:spcPts val="0"/>
                        </a:spcAft>
                        <a:buNone/>
                      </a:pPr>
                      <a:r>
                        <a:rPr lang="en-US" sz="900" b="0" i="0" u="none" strike="noStrike" noProof="0">
                          <a:solidFill>
                            <a:schemeClr val="tx1"/>
                          </a:solidFill>
                          <a:latin typeface="Calibri"/>
                          <a:cs typeface="Calibri"/>
                        </a:rPr>
                        <a:t>8 to 17</a:t>
                      </a:r>
                    </a:p>
                    <a:p>
                      <a:pPr lvl="0" algn="ctr">
                        <a:lnSpc>
                          <a:spcPct val="100000"/>
                        </a:lnSpc>
                        <a:spcBef>
                          <a:spcPts val="0"/>
                        </a:spcBef>
                        <a:spcAft>
                          <a:spcPts val="0"/>
                        </a:spcAft>
                        <a:buNone/>
                      </a:pPr>
                      <a:r>
                        <a:rPr lang="en-US" sz="900" b="0" i="0" u="none" strike="noStrike" noProof="0">
                          <a:solidFill>
                            <a:schemeClr val="tx1"/>
                          </a:solidFill>
                          <a:latin typeface="Calibri"/>
                          <a:cs typeface="Calibri"/>
                        </a:rPr>
                        <a:t>years</a:t>
                      </a:r>
                      <a:endParaRPr lang="en-US" sz="900" b="0" i="0" u="none" strike="noStrike" noProof="0">
                        <a:solidFill>
                          <a:srgbClr val="982468"/>
                        </a:solidFill>
                        <a:latin typeface="Calibri"/>
                        <a:cs typeface="Calibri"/>
                      </a:endParaRPr>
                    </a:p>
                    <a:p>
                      <a:pPr lvl="0" algn="ctr">
                        <a:lnSpc>
                          <a:spcPct val="100000"/>
                        </a:lnSpc>
                        <a:spcBef>
                          <a:spcPts val="0"/>
                        </a:spcBef>
                        <a:spcAft>
                          <a:spcPts val="0"/>
                        </a:spcAft>
                        <a:buNone/>
                      </a:pPr>
                      <a:endParaRPr lang="en-US" sz="900" b="0" i="0" u="none" strike="noStrike" noProof="0">
                        <a:solidFill>
                          <a:srgbClr val="982468"/>
                        </a:solidFill>
                        <a:latin typeface="Calibri"/>
                        <a:cs typeface="Calibri"/>
                      </a:endParaRPr>
                    </a:p>
                    <a:p>
                      <a:pPr lvl="0" algn="ctr">
                        <a:lnSpc>
                          <a:spcPct val="100000"/>
                        </a:lnSpc>
                        <a:spcBef>
                          <a:spcPts val="0"/>
                        </a:spcBef>
                        <a:spcAft>
                          <a:spcPts val="0"/>
                        </a:spcAft>
                        <a:buNone/>
                      </a:pPr>
                      <a:r>
                        <a:rPr lang="en-US" sz="900" b="0" i="0" u="none" strike="noStrike" noProof="0">
                          <a:solidFill>
                            <a:schemeClr val="tx1"/>
                          </a:solidFill>
                          <a:latin typeface="Calibri"/>
                          <a:cs typeface="Calibri"/>
                        </a:rPr>
                        <a:t>Parent </a:t>
                      </a:r>
                    </a:p>
                    <a:p>
                      <a:pPr lvl="0" algn="ctr">
                        <a:lnSpc>
                          <a:spcPct val="100000"/>
                        </a:lnSpc>
                        <a:spcBef>
                          <a:spcPts val="0"/>
                        </a:spcBef>
                        <a:spcAft>
                          <a:spcPts val="0"/>
                        </a:spcAft>
                        <a:buNone/>
                      </a:pPr>
                      <a:r>
                        <a:rPr lang="en-US" sz="900" b="0" i="0" u="none" strike="noStrike" noProof="0">
                          <a:solidFill>
                            <a:schemeClr val="tx1"/>
                          </a:solidFill>
                          <a:latin typeface="Calibri"/>
                          <a:cs typeface="Calibri"/>
                        </a:rPr>
                        <a:t>Proxy </a:t>
                      </a:r>
                    </a:p>
                    <a:p>
                      <a:pPr lvl="0" algn="ctr">
                        <a:lnSpc>
                          <a:spcPct val="100000"/>
                        </a:lnSpc>
                        <a:spcBef>
                          <a:spcPts val="0"/>
                        </a:spcBef>
                        <a:spcAft>
                          <a:spcPts val="0"/>
                        </a:spcAft>
                        <a:buNone/>
                      </a:pPr>
                      <a:r>
                        <a:rPr lang="en-US" sz="900" b="0" i="0" u="none" strike="noStrike" noProof="0">
                          <a:solidFill>
                            <a:schemeClr val="tx1"/>
                          </a:solidFill>
                          <a:latin typeface="Calibri"/>
                          <a:cs typeface="Calibri"/>
                        </a:rPr>
                        <a:t>&amp; </a:t>
                      </a:r>
                    </a:p>
                    <a:p>
                      <a:pPr lvl="0" algn="ctr">
                        <a:lnSpc>
                          <a:spcPct val="100000"/>
                        </a:lnSpc>
                        <a:spcBef>
                          <a:spcPts val="0"/>
                        </a:spcBef>
                        <a:spcAft>
                          <a:spcPts val="0"/>
                        </a:spcAft>
                        <a:buNone/>
                      </a:pPr>
                      <a:r>
                        <a:rPr lang="en-US" sz="900" b="0" i="0" u="none" strike="noStrike" noProof="0">
                          <a:solidFill>
                            <a:schemeClr val="tx1"/>
                          </a:solidFill>
                          <a:latin typeface="Calibri"/>
                          <a:cs typeface="Calibri"/>
                        </a:rPr>
                        <a:t>Self- Report</a:t>
                      </a:r>
                      <a:endParaRPr lang="en-US" sz="900">
                        <a:latin typeface="Calibri"/>
                        <a:cs typeface="Calibri"/>
                      </a:endParaRPr>
                    </a:p>
                  </a:txBody>
                  <a:tcPr marL="68580" marR="68580" marT="34290" marB="34290">
                    <a:solidFill>
                      <a:schemeClr val="bg1">
                        <a:lumMod val="85000"/>
                      </a:schemeClr>
                    </a:solidFill>
                  </a:tcPr>
                </a:tc>
                <a:tc>
                  <a:txBody>
                    <a:bodyPr/>
                    <a:lstStyle/>
                    <a:p>
                      <a:pPr algn="ctr"/>
                      <a:r>
                        <a:rPr lang="en-US" sz="900" b="0" i="0" u="none" strike="noStrike" noProof="0">
                          <a:solidFill>
                            <a:schemeClr val="tx1"/>
                          </a:solidFill>
                          <a:latin typeface="Calibri"/>
                          <a:cs typeface="Calibri"/>
                        </a:rPr>
                        <a:t>CALI </a:t>
                      </a:r>
                    </a:p>
                    <a:p>
                      <a:pPr algn="ctr"/>
                      <a:r>
                        <a:rPr lang="en-US" sz="900" b="0" i="0" u="none" strike="noStrike" noProof="0">
                          <a:solidFill>
                            <a:schemeClr val="tx1"/>
                          </a:solidFill>
                          <a:latin typeface="Calibri"/>
                          <a:cs typeface="Calibri"/>
                        </a:rPr>
                        <a:t>– 9</a:t>
                      </a:r>
                      <a:endParaRPr lang="en-US" sz="900">
                        <a:latin typeface="Calibri"/>
                        <a:cs typeface="Calibri"/>
                      </a:endParaRPr>
                    </a:p>
                  </a:txBody>
                  <a:tcPr marL="68580" marR="68580" marT="34290" marB="34290">
                    <a:solidFill>
                      <a:schemeClr val="bg1">
                        <a:lumMod val="85000"/>
                      </a:schemeClr>
                    </a:solidFill>
                  </a:tcPr>
                </a:tc>
                <a:tc>
                  <a:txBody>
                    <a:bodyPr/>
                    <a:lstStyle/>
                    <a:p>
                      <a:pPr lvl="0" algn="ctr">
                        <a:buNone/>
                      </a:pPr>
                      <a:r>
                        <a:rPr lang="en-US" sz="900" b="0" i="0" u="none" strike="noStrike" noProof="0">
                          <a:solidFill>
                            <a:schemeClr val="tx1"/>
                          </a:solidFill>
                          <a:latin typeface="Calibri"/>
                          <a:cs typeface="Calibri"/>
                        </a:rPr>
                        <a:t>2 to 17 years</a:t>
                      </a:r>
                    </a:p>
                    <a:p>
                      <a:pPr lvl="0" algn="ctr">
                        <a:buNone/>
                      </a:pPr>
                      <a:endParaRPr lang="en-US" sz="900" b="0" i="0" u="none" strike="noStrike" noProof="0">
                        <a:solidFill>
                          <a:schemeClr val="tx1"/>
                        </a:solidFill>
                        <a:latin typeface="Calibri"/>
                        <a:cs typeface="Calibri"/>
                      </a:endParaRPr>
                    </a:p>
                    <a:p>
                      <a:pPr lvl="0" algn="ctr">
                        <a:buNone/>
                      </a:pPr>
                      <a:r>
                        <a:rPr lang="en-US" sz="900" b="0" i="0" u="none" strike="noStrike" noProof="0">
                          <a:solidFill>
                            <a:schemeClr val="tx1"/>
                          </a:solidFill>
                          <a:latin typeface="Calibri"/>
                          <a:cs typeface="Calibri"/>
                        </a:rPr>
                        <a:t>Parent </a:t>
                      </a:r>
                    </a:p>
                    <a:p>
                      <a:pPr lvl="0" algn="ctr">
                        <a:buNone/>
                      </a:pPr>
                      <a:r>
                        <a:rPr lang="en-US" sz="900" b="0" i="0" u="none" strike="noStrike" noProof="0">
                          <a:solidFill>
                            <a:schemeClr val="tx1"/>
                          </a:solidFill>
                          <a:latin typeface="Calibri"/>
                          <a:cs typeface="Calibri"/>
                        </a:rPr>
                        <a:t>Proxy &amp; </a:t>
                      </a:r>
                      <a:endParaRPr lang="en-US" sz="900">
                        <a:latin typeface="Calibri"/>
                        <a:cs typeface="Calibri"/>
                      </a:endParaRPr>
                    </a:p>
                    <a:p>
                      <a:pPr lvl="0" algn="ctr">
                        <a:buNone/>
                      </a:pPr>
                      <a:r>
                        <a:rPr lang="en-US" sz="900" b="0" i="0" u="none" strike="noStrike" noProof="0">
                          <a:solidFill>
                            <a:schemeClr val="tx1"/>
                          </a:solidFill>
                          <a:latin typeface="Calibri"/>
                          <a:cs typeface="Calibri"/>
                        </a:rPr>
                        <a:t>Self-Report</a:t>
                      </a:r>
                      <a:endParaRPr lang="en-US" sz="900">
                        <a:latin typeface="Calibri"/>
                        <a:cs typeface="Calibri"/>
                      </a:endParaRPr>
                    </a:p>
                    <a:p>
                      <a:pPr lvl="0" algn="ctr">
                        <a:buNone/>
                      </a:pPr>
                      <a:endParaRPr lang="en-US" sz="900" b="0" i="0" u="none" strike="noStrike" noProof="0">
                        <a:solidFill>
                          <a:schemeClr val="tx1"/>
                        </a:solidFill>
                        <a:latin typeface="Calibri"/>
                        <a:cs typeface="Calibri"/>
                      </a:endParaRPr>
                    </a:p>
                  </a:txBody>
                  <a:tcPr marL="68580" marR="68580" marT="34290" marB="34290">
                    <a:solidFill>
                      <a:schemeClr val="bg1">
                        <a:lumMod val="75000"/>
                      </a:schemeClr>
                    </a:solidFill>
                  </a:tcPr>
                </a:tc>
                <a:tc>
                  <a:txBody>
                    <a:bodyPr/>
                    <a:lstStyle/>
                    <a:p>
                      <a:pPr lvl="0" algn="ctr">
                        <a:buNone/>
                      </a:pPr>
                      <a:r>
                        <a:rPr lang="en-US" sz="900" b="0" i="0" u="none" strike="noStrike" noProof="0">
                          <a:solidFill>
                            <a:schemeClr val="tx1"/>
                          </a:solidFill>
                          <a:latin typeface="Calibri"/>
                          <a:cs typeface="Calibri"/>
                        </a:rPr>
                        <a:t> </a:t>
                      </a:r>
                      <a:r>
                        <a:rPr lang="en-US" sz="900" b="0" i="0" u="none" strike="noStrike" noProof="0" err="1">
                          <a:solidFill>
                            <a:schemeClr val="tx1"/>
                          </a:solidFill>
                          <a:latin typeface="Calibri"/>
                          <a:cs typeface="Calibri"/>
                        </a:rPr>
                        <a:t>PedsQL</a:t>
                      </a:r>
                      <a:endParaRPr lang="en-US" sz="900" b="0" i="0" u="none" strike="noStrike" noProof="0">
                        <a:solidFill>
                          <a:schemeClr val="tx1"/>
                        </a:solidFill>
                        <a:latin typeface="Calibri"/>
                        <a:cs typeface="Calibri"/>
                      </a:endParaRPr>
                    </a:p>
                    <a:p>
                      <a:pPr lvl="0" algn="ctr">
                        <a:buNone/>
                      </a:pPr>
                      <a:r>
                        <a:rPr lang="en-US" sz="900" b="0" i="0" u="none" strike="noStrike" noProof="0">
                          <a:solidFill>
                            <a:schemeClr val="tx1"/>
                          </a:solidFill>
                          <a:latin typeface="Calibri"/>
                          <a:cs typeface="Calibri"/>
                        </a:rPr>
                        <a:t>-23</a:t>
                      </a:r>
                      <a:endParaRPr lang="en-US" sz="900">
                        <a:latin typeface="Calibri"/>
                        <a:cs typeface="Calibri"/>
                      </a:endParaRPr>
                    </a:p>
                  </a:txBody>
                  <a:tcPr marL="68580" marR="68580" marT="34290" marB="34290">
                    <a:solidFill>
                      <a:schemeClr val="bg1">
                        <a:lumMod val="75000"/>
                      </a:schemeClr>
                    </a:solidFill>
                  </a:tcPr>
                </a:tc>
                <a:tc>
                  <a:txBody>
                    <a:bodyPr/>
                    <a:lstStyle/>
                    <a:p>
                      <a:pPr algn="ctr"/>
                      <a:r>
                        <a:rPr lang="en-US" sz="900" b="0">
                          <a:solidFill>
                            <a:schemeClr val="tx1"/>
                          </a:solidFill>
                          <a:latin typeface="Calibri"/>
                          <a:cs typeface="Calibri"/>
                        </a:rPr>
                        <a:t>8 to 17 years</a:t>
                      </a:r>
                    </a:p>
                    <a:p>
                      <a:pPr lvl="0" algn="ctr">
                        <a:buNone/>
                      </a:pPr>
                      <a:endParaRPr lang="en-US" sz="900" b="0">
                        <a:solidFill>
                          <a:schemeClr val="tx1"/>
                        </a:solidFill>
                        <a:latin typeface="Calibri"/>
                        <a:cs typeface="Calibri"/>
                      </a:endParaRPr>
                    </a:p>
                    <a:p>
                      <a:pPr lvl="0" algn="ctr">
                        <a:buNone/>
                      </a:pPr>
                      <a:r>
                        <a:rPr lang="en-US" sz="900" b="0">
                          <a:solidFill>
                            <a:schemeClr val="tx1"/>
                          </a:solidFill>
                          <a:latin typeface="Calibri"/>
                          <a:cs typeface="Calibri"/>
                        </a:rPr>
                        <a:t>Self-Report &amp; Parent Proxy</a:t>
                      </a:r>
                    </a:p>
                  </a:txBody>
                  <a:tcPr marL="68580" marR="68580" marT="34290" marB="34290">
                    <a:solidFill>
                      <a:schemeClr val="bg1">
                        <a:lumMod val="85000"/>
                      </a:schemeClr>
                    </a:solidFill>
                  </a:tcPr>
                </a:tc>
                <a:tc>
                  <a:txBody>
                    <a:bodyPr/>
                    <a:lstStyle/>
                    <a:p>
                      <a:pPr lvl="0" algn="ctr">
                        <a:buNone/>
                      </a:pPr>
                      <a:r>
                        <a:rPr lang="en-US" sz="900" b="0" i="0" u="none" strike="noStrike" noProof="0">
                          <a:solidFill>
                            <a:schemeClr val="tx1"/>
                          </a:solidFill>
                          <a:latin typeface="Calibri"/>
                          <a:cs typeface="Calibri"/>
                        </a:rPr>
                        <a:t>PROMIS Pediatric Sleep Disturbance 8a + Sleep </a:t>
                      </a:r>
                    </a:p>
                    <a:p>
                      <a:pPr lvl="0" algn="ctr">
                        <a:buNone/>
                      </a:pPr>
                      <a:r>
                        <a:rPr lang="en-US" sz="900" b="0" i="0" u="none" strike="noStrike" noProof="0">
                          <a:solidFill>
                            <a:schemeClr val="tx1"/>
                          </a:solidFill>
                          <a:latin typeface="Calibri"/>
                          <a:cs typeface="Calibri"/>
                        </a:rPr>
                        <a:t>Duration</a:t>
                      </a:r>
                      <a:endParaRPr lang="en-US" sz="900" b="0">
                        <a:solidFill>
                          <a:schemeClr val="tx1"/>
                        </a:solidFill>
                        <a:latin typeface="Calibri"/>
                        <a:cs typeface="Calibri"/>
                      </a:endParaRPr>
                    </a:p>
                  </a:txBody>
                  <a:tcPr marL="68580" marR="68580" marT="34290" marB="34290">
                    <a:solidFill>
                      <a:schemeClr val="bg1">
                        <a:lumMod val="85000"/>
                      </a:schemeClr>
                    </a:solidFill>
                  </a:tcPr>
                </a:tc>
                <a:tc>
                  <a:txBody>
                    <a:bodyPr/>
                    <a:lstStyle/>
                    <a:p>
                      <a:pPr lvl="0" algn="ctr">
                        <a:buNone/>
                      </a:pPr>
                      <a:r>
                        <a:rPr lang="en-US" sz="900" b="0" i="0" u="none" strike="noStrike" noProof="0">
                          <a:solidFill>
                            <a:schemeClr val="tx1"/>
                          </a:solidFill>
                          <a:latin typeface="Calibri"/>
                          <a:cs typeface="Calibri"/>
                        </a:rPr>
                        <a:t>6 to 7 years</a:t>
                      </a:r>
                    </a:p>
                    <a:p>
                      <a:pPr lvl="0" algn="ctr">
                        <a:buNone/>
                      </a:pPr>
                      <a:endParaRPr lang="en-US" sz="900" b="0" i="0" u="none" strike="noStrike" noProof="0">
                        <a:solidFill>
                          <a:schemeClr val="tx1"/>
                        </a:solidFill>
                        <a:latin typeface="Calibri"/>
                        <a:cs typeface="Calibri"/>
                      </a:endParaRPr>
                    </a:p>
                    <a:p>
                      <a:pPr lvl="0" algn="ctr">
                        <a:buNone/>
                      </a:pPr>
                      <a:r>
                        <a:rPr lang="en-US" sz="900" b="0" i="0" u="none" strike="noStrike" noProof="0">
                          <a:solidFill>
                            <a:schemeClr val="tx1"/>
                          </a:solidFill>
                          <a:latin typeface="Calibri"/>
                          <a:cs typeface="Calibri"/>
                        </a:rPr>
                        <a:t>Parent Proxy</a:t>
                      </a:r>
                    </a:p>
                  </a:txBody>
                  <a:tcPr marL="68580" marR="68580" marT="34290" marB="34290">
                    <a:solidFill>
                      <a:schemeClr val="bg1">
                        <a:lumMod val="75000"/>
                      </a:schemeClr>
                    </a:solidFill>
                  </a:tcPr>
                </a:tc>
                <a:tc>
                  <a:txBody>
                    <a:bodyPr/>
                    <a:lstStyle/>
                    <a:p>
                      <a:pPr lvl="0" algn="ctr">
                        <a:buNone/>
                      </a:pPr>
                      <a:r>
                        <a:rPr lang="en-US" sz="900" b="0" i="0" u="none" strike="noStrike" noProof="0">
                          <a:solidFill>
                            <a:schemeClr val="tx1"/>
                          </a:solidFill>
                          <a:latin typeface="Calibri"/>
                          <a:cs typeface="Calibri"/>
                        </a:rPr>
                        <a:t>PROMIS </a:t>
                      </a:r>
                    </a:p>
                    <a:p>
                      <a:pPr lvl="0" algn="ctr">
                        <a:buNone/>
                      </a:pPr>
                      <a:r>
                        <a:rPr lang="en-US" sz="900" b="0" i="0" u="none" strike="noStrike" noProof="0">
                          <a:solidFill>
                            <a:schemeClr val="tx1"/>
                          </a:solidFill>
                          <a:latin typeface="Calibri"/>
                          <a:cs typeface="Calibri"/>
                        </a:rPr>
                        <a:t>Pediatric </a:t>
                      </a:r>
                    </a:p>
                    <a:p>
                      <a:pPr lvl="0" algn="ctr">
                        <a:buNone/>
                      </a:pPr>
                      <a:r>
                        <a:rPr lang="en-US" sz="900" b="0" i="0" u="none" strike="noStrike" noProof="0">
                          <a:solidFill>
                            <a:schemeClr val="tx1"/>
                          </a:solidFill>
                          <a:latin typeface="Calibri"/>
                          <a:cs typeface="Calibri"/>
                        </a:rPr>
                        <a:t>Depressive Symptoms 6a</a:t>
                      </a:r>
                      <a:endParaRPr lang="en-US" sz="900" b="0">
                        <a:solidFill>
                          <a:schemeClr val="tx1"/>
                        </a:solidFill>
                        <a:latin typeface="Calibri"/>
                        <a:cs typeface="Calibri"/>
                      </a:endParaRPr>
                    </a:p>
                  </a:txBody>
                  <a:tcPr marL="68580" marR="68580" marT="34290" marB="34290">
                    <a:solidFill>
                      <a:schemeClr val="bg1">
                        <a:lumMod val="75000"/>
                      </a:schemeClr>
                    </a:solidFill>
                  </a:tcPr>
                </a:tc>
                <a:tc>
                  <a:txBody>
                    <a:bodyPr/>
                    <a:lstStyle/>
                    <a:p>
                      <a:pPr lvl="0" algn="ctr">
                        <a:buNone/>
                      </a:pPr>
                      <a:r>
                        <a:rPr lang="en-US" sz="900" b="0" i="0" u="none" strike="noStrike" noProof="0">
                          <a:solidFill>
                            <a:schemeClr val="tx1"/>
                          </a:solidFill>
                          <a:latin typeface="Calibri"/>
                          <a:cs typeface="Calibri"/>
                        </a:rPr>
                        <a:t>6 to 7 years</a:t>
                      </a:r>
                    </a:p>
                    <a:p>
                      <a:pPr lvl="0" algn="ctr">
                        <a:buNone/>
                      </a:pPr>
                      <a:endParaRPr lang="en-US" sz="900" b="0" i="0" u="none" strike="noStrike" noProof="0">
                        <a:solidFill>
                          <a:schemeClr val="tx1"/>
                        </a:solidFill>
                        <a:latin typeface="Calibri"/>
                        <a:cs typeface="Calibri"/>
                      </a:endParaRPr>
                    </a:p>
                    <a:p>
                      <a:pPr lvl="0" algn="ctr">
                        <a:buNone/>
                      </a:pPr>
                      <a:r>
                        <a:rPr lang="en-US" sz="900" b="0" i="0" u="none" strike="noStrike" noProof="0">
                          <a:solidFill>
                            <a:schemeClr val="tx1"/>
                          </a:solidFill>
                          <a:latin typeface="Calibri"/>
                          <a:cs typeface="Calibri"/>
                        </a:rPr>
                        <a:t>Parent Proxy</a:t>
                      </a:r>
                    </a:p>
                    <a:p>
                      <a:pPr lvl="0" algn="ctr">
                        <a:buNone/>
                      </a:pPr>
                      <a:endParaRPr lang="en-US" sz="900" b="0" i="0" u="none" strike="noStrike" noProof="0">
                        <a:solidFill>
                          <a:schemeClr val="tx1"/>
                        </a:solidFill>
                        <a:latin typeface="Calibri"/>
                        <a:cs typeface="Calibri"/>
                      </a:endParaRPr>
                    </a:p>
                    <a:p>
                      <a:pPr lvl="0" algn="ctr">
                        <a:buNone/>
                      </a:pPr>
                      <a:endParaRPr lang="en-US" sz="900" b="0" i="0" u="none" strike="noStrike" noProof="0">
                        <a:solidFill>
                          <a:schemeClr val="tx1"/>
                        </a:solidFill>
                        <a:latin typeface="Calibri"/>
                        <a:cs typeface="Calibri"/>
                      </a:endParaRPr>
                    </a:p>
                  </a:txBody>
                  <a:tcPr marL="68580" marR="68580" marT="34290" marB="34290">
                    <a:solidFill>
                      <a:schemeClr val="bg1">
                        <a:lumMod val="85000"/>
                      </a:schemeClr>
                    </a:solidFill>
                  </a:tcPr>
                </a:tc>
                <a:tc>
                  <a:txBody>
                    <a:bodyPr/>
                    <a:lstStyle/>
                    <a:p>
                      <a:pPr lvl="0" algn="ctr">
                        <a:buNone/>
                      </a:pPr>
                      <a:r>
                        <a:rPr lang="en-US" sz="900" b="0" i="0" u="none" strike="noStrike" noProof="0">
                          <a:solidFill>
                            <a:schemeClr val="tx1"/>
                          </a:solidFill>
                          <a:latin typeface="Calibri"/>
                          <a:cs typeface="Calibri"/>
                        </a:rPr>
                        <a:t>PROMIS </a:t>
                      </a:r>
                    </a:p>
                    <a:p>
                      <a:pPr lvl="0" algn="ctr">
                        <a:buNone/>
                      </a:pPr>
                      <a:r>
                        <a:rPr lang="en-US" sz="900" b="0" i="0" u="none" strike="noStrike" noProof="0">
                          <a:solidFill>
                            <a:schemeClr val="tx1"/>
                          </a:solidFill>
                          <a:latin typeface="Calibri"/>
                          <a:cs typeface="Calibri"/>
                        </a:rPr>
                        <a:t>Parent </a:t>
                      </a:r>
                    </a:p>
                    <a:p>
                      <a:pPr lvl="0" algn="ctr">
                        <a:buNone/>
                      </a:pPr>
                      <a:r>
                        <a:rPr lang="en-US" sz="900" b="0" i="0" u="none" strike="noStrike" noProof="0">
                          <a:solidFill>
                            <a:schemeClr val="tx1"/>
                          </a:solidFill>
                          <a:latin typeface="Calibri"/>
                          <a:cs typeface="Calibri"/>
                        </a:rPr>
                        <a:t>Proxy </a:t>
                      </a:r>
                    </a:p>
                    <a:p>
                      <a:pPr lvl="0" algn="ctr">
                        <a:buNone/>
                      </a:pPr>
                      <a:r>
                        <a:rPr lang="en-US" sz="900" b="0" i="0" u="none" strike="noStrike" noProof="0">
                          <a:solidFill>
                            <a:schemeClr val="tx1"/>
                          </a:solidFill>
                          <a:latin typeface="Calibri"/>
                          <a:cs typeface="Calibri"/>
                        </a:rPr>
                        <a:t>Anxiety 8a</a:t>
                      </a:r>
                      <a:endParaRPr lang="en-US" sz="900">
                        <a:solidFill>
                          <a:schemeClr val="tx1"/>
                        </a:solidFill>
                        <a:latin typeface="Calibri"/>
                        <a:cs typeface="Calibri"/>
                      </a:endParaRPr>
                    </a:p>
                  </a:txBody>
                  <a:tcPr marL="68580" marR="68580" marT="34290" marB="34290">
                    <a:solidFill>
                      <a:schemeClr val="bg1">
                        <a:lumMod val="85000"/>
                      </a:schemeClr>
                    </a:solidFill>
                  </a:tcPr>
                </a:tc>
                <a:tc>
                  <a:txBody>
                    <a:bodyPr/>
                    <a:lstStyle/>
                    <a:p>
                      <a:pPr algn="ctr"/>
                      <a:endParaRPr lang="en-US" sz="900" b="0">
                        <a:solidFill>
                          <a:schemeClr val="tx1"/>
                        </a:solidFill>
                        <a:latin typeface="Calibri"/>
                        <a:cs typeface="Calibri"/>
                      </a:endParaRPr>
                    </a:p>
                  </a:txBody>
                  <a:tcPr marL="68580" marR="68580" marT="34290" marB="34290">
                    <a:solidFill>
                      <a:schemeClr val="bg1">
                        <a:lumMod val="75000"/>
                      </a:schemeClr>
                    </a:solidFill>
                  </a:tcPr>
                </a:tc>
                <a:tc>
                  <a:txBody>
                    <a:bodyPr/>
                    <a:lstStyle/>
                    <a:p>
                      <a:endParaRPr lang="en-US" sz="2800"/>
                    </a:p>
                  </a:txBody>
                  <a:tcPr marL="68580" marR="68580" marT="34290" marB="34290">
                    <a:solidFill>
                      <a:schemeClr val="bg1">
                        <a:lumMod val="75000"/>
                      </a:schemeClr>
                    </a:solidFill>
                  </a:tcPr>
                </a:tc>
                <a:tc>
                  <a:txBody>
                    <a:bodyPr/>
                    <a:lstStyle/>
                    <a:p>
                      <a:pPr algn="ctr"/>
                      <a:endParaRPr lang="en-US" sz="900" b="0">
                        <a:solidFill>
                          <a:schemeClr val="tx1"/>
                        </a:solidFill>
                        <a:latin typeface="Calibri"/>
                        <a:cs typeface="Calibri"/>
                      </a:endParaRPr>
                    </a:p>
                  </a:txBody>
                  <a:tcPr marL="68580" marR="68580" marT="34290" marB="34290">
                    <a:solidFill>
                      <a:schemeClr val="bg1">
                        <a:lumMod val="85000"/>
                      </a:schemeClr>
                    </a:solidFill>
                  </a:tcPr>
                </a:tc>
                <a:tc>
                  <a:txBody>
                    <a:bodyPr/>
                    <a:lstStyle/>
                    <a:p>
                      <a:pPr lvl="0" algn="ctr">
                        <a:buNone/>
                      </a:pPr>
                      <a:endParaRPr lang="en-US" sz="900" b="0">
                        <a:solidFill>
                          <a:schemeClr val="tx1"/>
                        </a:solidFill>
                        <a:latin typeface="Calibri"/>
                        <a:cs typeface="Calibri"/>
                      </a:endParaRPr>
                    </a:p>
                  </a:txBody>
                  <a:tcPr marL="68580" marR="68580" marT="34290" marB="34290">
                    <a:solidFill>
                      <a:schemeClr val="bg1">
                        <a:lumMod val="85000"/>
                      </a:schemeClr>
                    </a:solidFill>
                  </a:tcPr>
                </a:tc>
                <a:tc>
                  <a:txBody>
                    <a:bodyPr/>
                    <a:lstStyle/>
                    <a:p>
                      <a:pPr algn="ctr"/>
                      <a:endParaRPr lang="en-US" sz="600" b="0">
                        <a:solidFill>
                          <a:schemeClr val="tx1"/>
                        </a:solidFill>
                        <a:latin typeface="Calibri" panose="020F0502020204030204" pitchFamily="34" charset="0"/>
                        <a:cs typeface="Calibri" panose="020F0502020204030204" pitchFamily="34" charset="0"/>
                      </a:endParaRPr>
                    </a:p>
                  </a:txBody>
                  <a:tcPr marL="68580" marR="68580" marT="34290" marB="34290">
                    <a:solidFill>
                      <a:schemeClr val="bg1">
                        <a:lumMod val="75000"/>
                      </a:schemeClr>
                    </a:solidFill>
                  </a:tcPr>
                </a:tc>
                <a:tc>
                  <a:txBody>
                    <a:bodyPr/>
                    <a:lstStyle/>
                    <a:p>
                      <a:pPr lvl="0" algn="ctr">
                        <a:buNone/>
                      </a:pPr>
                      <a:endParaRPr lang="en-US" sz="600" b="0">
                        <a:solidFill>
                          <a:schemeClr val="tx1"/>
                        </a:solidFill>
                        <a:latin typeface="Calibri" panose="020F0502020204030204" pitchFamily="34" charset="0"/>
                        <a:cs typeface="Calibri" panose="020F0502020204030204" pitchFamily="34" charset="0"/>
                      </a:endParaRPr>
                    </a:p>
                  </a:txBody>
                  <a:tcPr marL="68580" marR="68580" marT="34290" marB="34290">
                    <a:solidFill>
                      <a:schemeClr val="bg1">
                        <a:lumMod val="75000"/>
                      </a:schemeClr>
                    </a:solidFill>
                  </a:tcPr>
                </a:tc>
                <a:extLst>
                  <a:ext uri="{0D108BD9-81ED-4DB2-BD59-A6C34878D82A}">
                    <a16:rowId xmlns:a16="http://schemas.microsoft.com/office/drawing/2014/main" val="1766676482"/>
                  </a:ext>
                </a:extLst>
              </a:tr>
              <a:tr h="793076">
                <a:tc>
                  <a:txBody>
                    <a:bodyPr/>
                    <a:lstStyle/>
                    <a:p>
                      <a:pPr lvl="0" algn="ctr">
                        <a:buNone/>
                      </a:pPr>
                      <a:endParaRPr lang="en-US" sz="900" b="0">
                        <a:solidFill>
                          <a:schemeClr val="tx1"/>
                        </a:solidFill>
                        <a:latin typeface="Calibri"/>
                        <a:cs typeface="Calibri"/>
                      </a:endParaRPr>
                    </a:p>
                  </a:txBody>
                  <a:tcPr marL="68580" marR="68580" marT="34290" marB="34290">
                    <a:solidFill>
                      <a:schemeClr val="bg1">
                        <a:lumMod val="75000"/>
                      </a:schemeClr>
                    </a:solidFill>
                  </a:tcPr>
                </a:tc>
                <a:tc>
                  <a:txBody>
                    <a:bodyPr/>
                    <a:lstStyle/>
                    <a:p>
                      <a:pPr lvl="0" algn="ctr">
                        <a:buNone/>
                      </a:pPr>
                      <a:endParaRPr lang="en-US" sz="900" b="0" i="0" kern="1200">
                        <a:solidFill>
                          <a:schemeClr val="tx1"/>
                        </a:solidFill>
                        <a:effectLst/>
                        <a:latin typeface="Calibri"/>
                        <a:ea typeface="+mn-ea"/>
                        <a:cs typeface="Calibri"/>
                      </a:endParaRPr>
                    </a:p>
                  </a:txBody>
                  <a:tcPr marL="68580" marR="68580" marT="34290" marB="34290">
                    <a:solidFill>
                      <a:schemeClr val="bg1">
                        <a:lumMod val="75000"/>
                      </a:schemeClr>
                    </a:solidFill>
                  </a:tcPr>
                </a:tc>
                <a:tc>
                  <a:txBody>
                    <a:bodyPr/>
                    <a:lstStyle/>
                    <a:p>
                      <a:pPr lvl="0" algn="ctr">
                        <a:lnSpc>
                          <a:spcPct val="100000"/>
                        </a:lnSpc>
                        <a:spcBef>
                          <a:spcPts val="0"/>
                        </a:spcBef>
                        <a:spcAft>
                          <a:spcPts val="0"/>
                        </a:spcAft>
                        <a:buNone/>
                      </a:pPr>
                      <a:endParaRPr lang="en-US" sz="900" b="0" i="0" u="none" strike="noStrike" noProof="0">
                        <a:solidFill>
                          <a:schemeClr val="tx1"/>
                        </a:solidFill>
                        <a:latin typeface="Calibri"/>
                        <a:cs typeface="Calibri"/>
                      </a:endParaRPr>
                    </a:p>
                  </a:txBody>
                  <a:tcPr marL="68580" marR="68580" marT="34290" marB="34290">
                    <a:solidFill>
                      <a:schemeClr val="bg1">
                        <a:lumMod val="85000"/>
                      </a:schemeClr>
                    </a:solidFill>
                  </a:tcPr>
                </a:tc>
                <a:tc>
                  <a:txBody>
                    <a:bodyPr/>
                    <a:lstStyle/>
                    <a:p>
                      <a:pPr algn="ctr"/>
                      <a:endParaRPr lang="en-US" sz="900">
                        <a:latin typeface="Calibri"/>
                        <a:cs typeface="Calibri"/>
                      </a:endParaRPr>
                    </a:p>
                  </a:txBody>
                  <a:tcPr marL="68580" marR="68580" marT="34290" marB="34290">
                    <a:solidFill>
                      <a:schemeClr val="bg1">
                        <a:lumMod val="85000"/>
                      </a:schemeClr>
                    </a:solidFill>
                  </a:tcPr>
                </a:tc>
                <a:tc>
                  <a:txBody>
                    <a:bodyPr/>
                    <a:lstStyle/>
                    <a:p>
                      <a:pPr lvl="0" algn="ctr">
                        <a:buNone/>
                      </a:pPr>
                      <a:endParaRPr lang="en-US" sz="900" b="0" i="0" u="none" strike="noStrike" noProof="0">
                        <a:solidFill>
                          <a:schemeClr val="tx1"/>
                        </a:solidFill>
                        <a:latin typeface="Calibri"/>
                        <a:cs typeface="Calibri"/>
                      </a:endParaRPr>
                    </a:p>
                  </a:txBody>
                  <a:tcPr marL="68580" marR="68580" marT="34290" marB="34290">
                    <a:solidFill>
                      <a:schemeClr val="bg1">
                        <a:lumMod val="75000"/>
                      </a:schemeClr>
                    </a:solidFill>
                  </a:tcPr>
                </a:tc>
                <a:tc>
                  <a:txBody>
                    <a:bodyPr/>
                    <a:lstStyle/>
                    <a:p>
                      <a:endParaRPr lang="en-US" sz="2800">
                        <a:solidFill>
                          <a:srgbClr val="D1CCD3"/>
                        </a:solidFill>
                      </a:endParaRPr>
                    </a:p>
                  </a:txBody>
                  <a:tcPr marL="68580" marR="68580" marT="34290" marB="34290">
                    <a:solidFill>
                      <a:schemeClr val="bg1">
                        <a:lumMod val="75000"/>
                      </a:schemeClr>
                    </a:solidFill>
                  </a:tcPr>
                </a:tc>
                <a:tc>
                  <a:txBody>
                    <a:bodyPr/>
                    <a:lstStyle/>
                    <a:p>
                      <a:pPr lvl="0" algn="ctr">
                        <a:buNone/>
                      </a:pPr>
                      <a:endParaRPr lang="en-US" sz="900" b="0">
                        <a:solidFill>
                          <a:schemeClr val="tx1"/>
                        </a:solidFill>
                        <a:latin typeface="Calibri"/>
                        <a:cs typeface="Calibri"/>
                      </a:endParaRPr>
                    </a:p>
                  </a:txBody>
                  <a:tcPr marL="68580" marR="68580" marT="34290" marB="34290">
                    <a:solidFill>
                      <a:schemeClr val="bg1">
                        <a:lumMod val="85000"/>
                      </a:schemeClr>
                    </a:solidFill>
                  </a:tcPr>
                </a:tc>
                <a:tc>
                  <a:txBody>
                    <a:bodyPr/>
                    <a:lstStyle/>
                    <a:p>
                      <a:pPr lvl="0" algn="ctr">
                        <a:buNone/>
                      </a:pPr>
                      <a:endParaRPr lang="en-US" sz="900" b="0">
                        <a:solidFill>
                          <a:schemeClr val="tx1"/>
                        </a:solidFill>
                        <a:latin typeface="Calibri"/>
                        <a:cs typeface="Calibri"/>
                      </a:endParaRPr>
                    </a:p>
                  </a:txBody>
                  <a:tcPr marL="68580" marR="68580" marT="34290" marB="34290">
                    <a:solidFill>
                      <a:schemeClr val="bg1">
                        <a:lumMod val="85000"/>
                      </a:schemeClr>
                    </a:solidFill>
                  </a:tcPr>
                </a:tc>
                <a:tc>
                  <a:txBody>
                    <a:bodyPr/>
                    <a:lstStyle/>
                    <a:p>
                      <a:pPr lvl="0" algn="ctr">
                        <a:buNone/>
                      </a:pPr>
                      <a:r>
                        <a:rPr lang="en-US" sz="900" b="0" i="0" u="none" strike="noStrike" noProof="0">
                          <a:solidFill>
                            <a:schemeClr val="tx1"/>
                          </a:solidFill>
                          <a:latin typeface="Calibri"/>
                          <a:cs typeface="Calibri"/>
                        </a:rPr>
                        <a:t>8 to 17</a:t>
                      </a:r>
                      <a:endParaRPr lang="en-US" sz="900"/>
                    </a:p>
                    <a:p>
                      <a:pPr lvl="0" algn="ctr">
                        <a:buNone/>
                      </a:pPr>
                      <a:r>
                        <a:rPr lang="en-US" sz="900" b="0" i="0" u="none" strike="noStrike" noProof="0">
                          <a:solidFill>
                            <a:schemeClr val="tx1"/>
                          </a:solidFill>
                          <a:latin typeface="Calibri"/>
                          <a:cs typeface="Calibri"/>
                        </a:rPr>
                        <a:t>years</a:t>
                      </a:r>
                    </a:p>
                    <a:p>
                      <a:pPr lvl="0" algn="ctr">
                        <a:buNone/>
                      </a:pPr>
                      <a:endParaRPr lang="en-US" sz="900" b="0" i="0" u="none" strike="noStrike" noProof="0">
                        <a:solidFill>
                          <a:schemeClr val="tx1"/>
                        </a:solidFill>
                        <a:latin typeface="Calibri"/>
                        <a:cs typeface="Calibri"/>
                      </a:endParaRPr>
                    </a:p>
                    <a:p>
                      <a:pPr lvl="0" algn="ctr">
                        <a:buNone/>
                      </a:pPr>
                      <a:r>
                        <a:rPr lang="en-US" sz="900" b="0" i="0" u="none" strike="noStrike" noProof="0">
                          <a:solidFill>
                            <a:schemeClr val="tx1"/>
                          </a:solidFill>
                          <a:latin typeface="Calibri"/>
                          <a:cs typeface="Calibri"/>
                        </a:rPr>
                        <a:t>Self-Report</a:t>
                      </a:r>
                    </a:p>
                  </a:txBody>
                  <a:tcPr marL="68580" marR="68580" marT="34290" marB="34290">
                    <a:solidFill>
                      <a:schemeClr val="bg1">
                        <a:lumMod val="75000"/>
                      </a:schemeClr>
                    </a:solidFill>
                  </a:tcPr>
                </a:tc>
                <a:tc>
                  <a:txBody>
                    <a:bodyPr/>
                    <a:lstStyle/>
                    <a:p>
                      <a:pPr lvl="0" algn="ctr">
                        <a:lnSpc>
                          <a:spcPct val="100000"/>
                        </a:lnSpc>
                        <a:spcBef>
                          <a:spcPts val="0"/>
                        </a:spcBef>
                        <a:spcAft>
                          <a:spcPts val="0"/>
                        </a:spcAft>
                        <a:buNone/>
                      </a:pPr>
                      <a:r>
                        <a:rPr lang="en-US" sz="900" b="0" i="0" u="none" strike="noStrike" noProof="0">
                          <a:solidFill>
                            <a:schemeClr val="tx1"/>
                          </a:solidFill>
                          <a:latin typeface="Calibri"/>
                          <a:cs typeface="Calibri"/>
                        </a:rPr>
                        <a:t>PROMIS </a:t>
                      </a:r>
                    </a:p>
                    <a:p>
                      <a:pPr lvl="0" algn="ctr">
                        <a:lnSpc>
                          <a:spcPct val="100000"/>
                        </a:lnSpc>
                        <a:spcBef>
                          <a:spcPts val="0"/>
                        </a:spcBef>
                        <a:spcAft>
                          <a:spcPts val="0"/>
                        </a:spcAft>
                        <a:buNone/>
                      </a:pPr>
                      <a:r>
                        <a:rPr lang="en-US" sz="900" b="0" i="0" u="none" strike="noStrike" noProof="0">
                          <a:solidFill>
                            <a:schemeClr val="tx1"/>
                          </a:solidFill>
                          <a:latin typeface="Calibri"/>
                          <a:cs typeface="Calibri"/>
                        </a:rPr>
                        <a:t>Pediatric </a:t>
                      </a:r>
                    </a:p>
                    <a:p>
                      <a:pPr lvl="0" algn="ctr">
                        <a:lnSpc>
                          <a:spcPct val="100000"/>
                        </a:lnSpc>
                        <a:spcBef>
                          <a:spcPts val="0"/>
                        </a:spcBef>
                        <a:spcAft>
                          <a:spcPts val="0"/>
                        </a:spcAft>
                        <a:buNone/>
                      </a:pPr>
                      <a:r>
                        <a:rPr lang="en-US" sz="900" b="0" i="0" u="none" strike="noStrike" noProof="0">
                          <a:solidFill>
                            <a:schemeClr val="tx1"/>
                          </a:solidFill>
                          <a:latin typeface="Calibri"/>
                          <a:cs typeface="Calibri"/>
                        </a:rPr>
                        <a:t>Depressive Symptoms 8a </a:t>
                      </a:r>
                      <a:endParaRPr lang="fr-FR" sz="900" b="0" i="0" u="none" strike="noStrike" noProof="0">
                        <a:solidFill>
                          <a:schemeClr val="tx1"/>
                        </a:solidFill>
                        <a:latin typeface="Calibri"/>
                        <a:cs typeface="Calibri"/>
                      </a:endParaRPr>
                    </a:p>
                    <a:p>
                      <a:pPr lvl="0" algn="ctr">
                        <a:buNone/>
                      </a:pPr>
                      <a:endParaRPr lang="fr-FR" sz="900" b="0" i="0" u="none" strike="noStrike" noProof="0">
                        <a:solidFill>
                          <a:schemeClr val="tx1"/>
                        </a:solidFill>
                        <a:latin typeface="Calibri"/>
                        <a:cs typeface="Calibri"/>
                      </a:endParaRPr>
                    </a:p>
                  </a:txBody>
                  <a:tcPr marL="68580" marR="68580" marT="34290" marB="34290">
                    <a:solidFill>
                      <a:schemeClr val="bg1">
                        <a:lumMod val="75000"/>
                      </a:schemeClr>
                    </a:solidFill>
                  </a:tcPr>
                </a:tc>
                <a:tc>
                  <a:txBody>
                    <a:bodyPr/>
                    <a:lstStyle/>
                    <a:p>
                      <a:pPr lvl="0" algn="ctr">
                        <a:buNone/>
                      </a:pPr>
                      <a:r>
                        <a:rPr lang="en-US" sz="900" b="0" i="0" u="none" strike="noStrike" noProof="0">
                          <a:solidFill>
                            <a:schemeClr val="tx1"/>
                          </a:solidFill>
                          <a:latin typeface="Calibri"/>
                          <a:cs typeface="Calibri"/>
                        </a:rPr>
                        <a:t>8 to 17 years</a:t>
                      </a:r>
                    </a:p>
                    <a:p>
                      <a:pPr lvl="0" algn="ctr">
                        <a:buNone/>
                      </a:pPr>
                      <a:endParaRPr lang="en-US" sz="900" b="0" i="0" u="none" strike="noStrike" noProof="0">
                        <a:solidFill>
                          <a:schemeClr val="tx1"/>
                        </a:solidFill>
                        <a:latin typeface="Calibri"/>
                        <a:cs typeface="Calibri"/>
                      </a:endParaRPr>
                    </a:p>
                    <a:p>
                      <a:pPr lvl="0" algn="ctr">
                        <a:buNone/>
                      </a:pPr>
                      <a:r>
                        <a:rPr lang="en-US" sz="900" b="0" i="0" u="none" strike="noStrike" noProof="0">
                          <a:solidFill>
                            <a:schemeClr val="tx1"/>
                          </a:solidFill>
                          <a:latin typeface="Calibri"/>
                          <a:cs typeface="Calibri"/>
                        </a:rPr>
                        <a:t>Self-Report</a:t>
                      </a:r>
                    </a:p>
                  </a:txBody>
                  <a:tcPr marL="68580" marR="68580" marT="34290" marB="34290">
                    <a:solidFill>
                      <a:schemeClr val="bg1">
                        <a:lumMod val="85000"/>
                      </a:schemeClr>
                    </a:solidFill>
                  </a:tcPr>
                </a:tc>
                <a:tc>
                  <a:txBody>
                    <a:bodyPr/>
                    <a:lstStyle/>
                    <a:p>
                      <a:pPr lvl="0" algn="ctr">
                        <a:buNone/>
                      </a:pPr>
                      <a:r>
                        <a:rPr lang="en-US" sz="900" b="0" i="0" u="none" strike="noStrike" noProof="0">
                          <a:solidFill>
                            <a:schemeClr val="tx1"/>
                          </a:solidFill>
                          <a:latin typeface="Calibri"/>
                          <a:cs typeface="Calibri"/>
                        </a:rPr>
                        <a:t>PROMIS </a:t>
                      </a:r>
                    </a:p>
                    <a:p>
                      <a:pPr lvl="0" algn="ctr">
                        <a:buNone/>
                      </a:pPr>
                      <a:r>
                        <a:rPr lang="en-US" sz="900" b="0" i="0" u="none" strike="noStrike" noProof="0">
                          <a:solidFill>
                            <a:schemeClr val="tx1"/>
                          </a:solidFill>
                          <a:latin typeface="Calibri"/>
                          <a:cs typeface="Calibri"/>
                        </a:rPr>
                        <a:t>Pediatric </a:t>
                      </a:r>
                    </a:p>
                    <a:p>
                      <a:pPr lvl="0" algn="ctr">
                        <a:buNone/>
                      </a:pPr>
                      <a:r>
                        <a:rPr lang="en-US" sz="900" b="0" i="0" u="none" strike="noStrike" noProof="0">
                          <a:solidFill>
                            <a:schemeClr val="tx1"/>
                          </a:solidFill>
                          <a:latin typeface="Calibri"/>
                          <a:cs typeface="Calibri"/>
                        </a:rPr>
                        <a:t>Anxiety 8a </a:t>
                      </a:r>
                      <a:endParaRPr lang="en-US" sz="900">
                        <a:solidFill>
                          <a:schemeClr val="tx1"/>
                        </a:solidFill>
                        <a:latin typeface="Calibri"/>
                        <a:cs typeface="Calibri"/>
                      </a:endParaRPr>
                    </a:p>
                  </a:txBody>
                  <a:tcPr marL="68580" marR="68580" marT="34290" marB="34290">
                    <a:solidFill>
                      <a:schemeClr val="bg1">
                        <a:lumMod val="85000"/>
                      </a:schemeClr>
                    </a:solidFill>
                  </a:tcPr>
                </a:tc>
                <a:tc>
                  <a:txBody>
                    <a:bodyPr/>
                    <a:lstStyle/>
                    <a:p>
                      <a:pPr lvl="0" algn="ctr">
                        <a:buNone/>
                      </a:pPr>
                      <a:endParaRPr lang="en-US" sz="900" b="0">
                        <a:solidFill>
                          <a:schemeClr val="tx1"/>
                        </a:solidFill>
                        <a:latin typeface="Calibri"/>
                        <a:cs typeface="Calibri"/>
                      </a:endParaRPr>
                    </a:p>
                  </a:txBody>
                  <a:tcPr marL="68580" marR="68580" marT="34290" marB="34290">
                    <a:solidFill>
                      <a:schemeClr val="bg1">
                        <a:lumMod val="75000"/>
                      </a:schemeClr>
                    </a:solidFill>
                  </a:tcPr>
                </a:tc>
                <a:tc>
                  <a:txBody>
                    <a:bodyPr/>
                    <a:lstStyle/>
                    <a:p>
                      <a:endParaRPr lang="en-US" sz="2800"/>
                    </a:p>
                  </a:txBody>
                  <a:tcPr marL="68580" marR="68580" marT="34290" marB="34290">
                    <a:solidFill>
                      <a:schemeClr val="bg1">
                        <a:lumMod val="75000"/>
                      </a:schemeClr>
                    </a:solidFill>
                  </a:tcPr>
                </a:tc>
                <a:tc>
                  <a:txBody>
                    <a:bodyPr/>
                    <a:lstStyle/>
                    <a:p>
                      <a:pPr lvl="0" algn="ctr">
                        <a:buNone/>
                      </a:pPr>
                      <a:endParaRPr lang="en-US" sz="900" b="0">
                        <a:solidFill>
                          <a:schemeClr val="tx1"/>
                        </a:solidFill>
                        <a:latin typeface="Calibri"/>
                        <a:cs typeface="Calibri"/>
                      </a:endParaRPr>
                    </a:p>
                  </a:txBody>
                  <a:tcPr marL="68580" marR="68580" marT="34290" marB="34290">
                    <a:solidFill>
                      <a:schemeClr val="bg1">
                        <a:lumMod val="85000"/>
                      </a:schemeClr>
                    </a:solidFill>
                  </a:tcPr>
                </a:tc>
                <a:tc>
                  <a:txBody>
                    <a:bodyPr/>
                    <a:lstStyle/>
                    <a:p>
                      <a:pPr lvl="0" algn="ctr">
                        <a:buNone/>
                      </a:pPr>
                      <a:endParaRPr lang="en-US" sz="900" b="0">
                        <a:solidFill>
                          <a:schemeClr val="tx1"/>
                        </a:solidFill>
                        <a:latin typeface="Calibri"/>
                        <a:cs typeface="Calibri"/>
                      </a:endParaRPr>
                    </a:p>
                  </a:txBody>
                  <a:tcPr marL="68580" marR="68580" marT="34290" marB="34290">
                    <a:solidFill>
                      <a:schemeClr val="bg1">
                        <a:lumMod val="85000"/>
                      </a:schemeClr>
                    </a:solidFill>
                  </a:tcPr>
                </a:tc>
                <a:tc>
                  <a:txBody>
                    <a:bodyPr/>
                    <a:lstStyle/>
                    <a:p>
                      <a:pPr lvl="0" algn="ctr">
                        <a:buNone/>
                      </a:pPr>
                      <a:endParaRPr lang="en-US" sz="600" b="0">
                        <a:solidFill>
                          <a:schemeClr val="tx1"/>
                        </a:solidFill>
                        <a:latin typeface="Calibri" panose="020F0502020204030204" pitchFamily="34" charset="0"/>
                        <a:cs typeface="Calibri" panose="020F0502020204030204" pitchFamily="34" charset="0"/>
                      </a:endParaRPr>
                    </a:p>
                  </a:txBody>
                  <a:tcPr marL="68580" marR="68580" marT="34290" marB="34290">
                    <a:solidFill>
                      <a:schemeClr val="bg1">
                        <a:lumMod val="75000"/>
                      </a:schemeClr>
                    </a:solidFill>
                  </a:tcPr>
                </a:tc>
                <a:tc>
                  <a:txBody>
                    <a:bodyPr/>
                    <a:lstStyle/>
                    <a:p>
                      <a:pPr lvl="0" algn="ctr">
                        <a:buNone/>
                      </a:pPr>
                      <a:endParaRPr lang="en-US" sz="600" b="0" dirty="0">
                        <a:solidFill>
                          <a:schemeClr val="tx1"/>
                        </a:solidFill>
                        <a:latin typeface="Calibri" panose="020F0502020204030204" pitchFamily="34" charset="0"/>
                        <a:cs typeface="Calibri" panose="020F0502020204030204" pitchFamily="34" charset="0"/>
                      </a:endParaRPr>
                    </a:p>
                  </a:txBody>
                  <a:tcPr marL="68580" marR="68580" marT="34290" marB="34290">
                    <a:solidFill>
                      <a:schemeClr val="bg1">
                        <a:lumMod val="75000"/>
                      </a:schemeClr>
                    </a:solidFill>
                  </a:tcPr>
                </a:tc>
                <a:extLst>
                  <a:ext uri="{0D108BD9-81ED-4DB2-BD59-A6C34878D82A}">
                    <a16:rowId xmlns:a16="http://schemas.microsoft.com/office/drawing/2014/main" val="4158284744"/>
                  </a:ext>
                </a:extLst>
              </a:tr>
            </a:tbl>
          </a:graphicData>
        </a:graphic>
      </p:graphicFrame>
      <p:sp>
        <p:nvSpPr>
          <p:cNvPr id="7" name="TextBox 6">
            <a:extLst>
              <a:ext uri="{FF2B5EF4-FFF2-40B4-BE49-F238E27FC236}">
                <a16:creationId xmlns:a16="http://schemas.microsoft.com/office/drawing/2014/main" id="{86EB92BC-A8F9-B8BE-46D1-5059C2D42D09}"/>
              </a:ext>
            </a:extLst>
          </p:cNvPr>
          <p:cNvSpPr txBox="1"/>
          <p:nvPr/>
        </p:nvSpPr>
        <p:spPr>
          <a:xfrm>
            <a:off x="116488" y="1947246"/>
            <a:ext cx="8548433" cy="534762"/>
          </a:xfrm>
          <a:prstGeom prst="rect">
            <a:avLst/>
          </a:prstGeom>
          <a:noFill/>
        </p:spPr>
        <p:txBody>
          <a:bodyPr wrap="square" lIns="68580" tIns="34290" rIns="68580" bIns="34290" rtlCol="0" anchor="t">
            <a:spAutoFit/>
          </a:bodyPr>
          <a:lstStyle/>
          <a:p>
            <a:r>
              <a:rPr lang="en-US" sz="1400"/>
              <a:t>Early Childhood (~ages 0-11 years)</a:t>
            </a:r>
            <a:endParaRPr lang="en-US" sz="1400">
              <a:ea typeface="Calibri"/>
              <a:cs typeface="Calibri"/>
            </a:endParaRPr>
          </a:p>
          <a:p>
            <a:pPr marL="285750" indent="-285750">
              <a:buFont typeface="Arial" panose="020B0604020202020204" pitchFamily="34" charset="0"/>
              <a:buChar char="•"/>
            </a:pPr>
            <a:r>
              <a:rPr lang="en-US" sz="1100"/>
              <a:t>The domains of “substance use” and “pain catastrophizing” do not need to be measured in children younger than 11. </a:t>
            </a:r>
            <a:endParaRPr lang="en-US" sz="1100">
              <a:ea typeface="Calibri"/>
              <a:cs typeface="Calibri"/>
            </a:endParaRPr>
          </a:p>
          <a:p>
            <a:endParaRPr lang="en-US" sz="525">
              <a:highlight>
                <a:srgbClr val="FFFFFF"/>
              </a:highlight>
              <a:latin typeface="Calibri"/>
              <a:ea typeface="Calibri"/>
              <a:cs typeface="Calibri"/>
            </a:endParaRPr>
          </a:p>
        </p:txBody>
      </p:sp>
      <p:sp>
        <p:nvSpPr>
          <p:cNvPr id="8" name="TextBox 7">
            <a:extLst>
              <a:ext uri="{FF2B5EF4-FFF2-40B4-BE49-F238E27FC236}">
                <a16:creationId xmlns:a16="http://schemas.microsoft.com/office/drawing/2014/main" id="{E5FF4B48-B8A2-F9AB-D183-8AABACED2419}"/>
              </a:ext>
            </a:extLst>
          </p:cNvPr>
          <p:cNvSpPr txBox="1"/>
          <p:nvPr/>
        </p:nvSpPr>
        <p:spPr>
          <a:xfrm>
            <a:off x="204863" y="1335996"/>
            <a:ext cx="8700911" cy="55399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050">
                <a:latin typeface="Calibri"/>
                <a:ea typeface="Calibri"/>
                <a:cs typeface="Arial"/>
              </a:rPr>
              <a:t>The age ranges for several questionnaires overlap. Studies should prioritize using consistent CDEs across the lifespan to support data harmonization. For studies primarily focused on adolescents, use the adolescent questionnaires. For studies of mixed age groups, please contact the HEAL CDE Program managers (</a:t>
            </a:r>
            <a:r>
              <a:rPr lang="en-US" sz="1050">
                <a:latin typeface="Calibri"/>
                <a:ea typeface="Calibri"/>
                <a:cs typeface="Arial"/>
                <a:hlinkClick r:id="rId2"/>
              </a:rPr>
              <a:t>heal_cde@hsc.utah.edu</a:t>
            </a:r>
            <a:r>
              <a:rPr lang="en-US" sz="1050">
                <a:latin typeface="Calibri"/>
                <a:ea typeface="Calibri"/>
                <a:cs typeface="Arial"/>
              </a:rPr>
              <a:t>) to determine what CDEs would be appropriate for your study.  </a:t>
            </a:r>
            <a:endParaRPr lang="en-US" sz="1050">
              <a:latin typeface="Calibri"/>
              <a:cs typeface="Arial"/>
            </a:endParaRPr>
          </a:p>
        </p:txBody>
      </p:sp>
      <p:sp>
        <p:nvSpPr>
          <p:cNvPr id="9" name="Title 1">
            <a:extLst>
              <a:ext uri="{FF2B5EF4-FFF2-40B4-BE49-F238E27FC236}">
                <a16:creationId xmlns:a16="http://schemas.microsoft.com/office/drawing/2014/main" id="{5D710042-7E8A-A21D-E375-7E54B69F7FB6}"/>
              </a:ext>
            </a:extLst>
          </p:cNvPr>
          <p:cNvSpPr>
            <a:spLocks noGrp="1"/>
          </p:cNvSpPr>
          <p:nvPr>
            <p:ph type="title"/>
          </p:nvPr>
        </p:nvSpPr>
        <p:spPr>
          <a:xfrm>
            <a:off x="-963676" y="544003"/>
            <a:ext cx="7886700" cy="984703"/>
          </a:xfrm>
        </p:spPr>
        <p:txBody>
          <a:bodyPr/>
          <a:lstStyle/>
          <a:p>
            <a:pPr algn="ctr"/>
            <a:r>
              <a:rPr lang="en-US"/>
              <a:t>Pediatric Questionnaires</a:t>
            </a:r>
            <a:endParaRPr lang="en-US">
              <a:cs typeface="Arial" panose="020B0604020202020204"/>
            </a:endParaRPr>
          </a:p>
        </p:txBody>
      </p:sp>
    </p:spTree>
    <p:extLst>
      <p:ext uri="{BB962C8B-B14F-4D97-AF65-F5344CB8AC3E}">
        <p14:creationId xmlns:p14="http://schemas.microsoft.com/office/powerpoint/2010/main" val="3048433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6">
            <a:extLst>
              <a:ext uri="{FF2B5EF4-FFF2-40B4-BE49-F238E27FC236}">
                <a16:creationId xmlns:a16="http://schemas.microsoft.com/office/drawing/2014/main" id="{0666E3AC-5EE7-0733-42E3-A6840AF6F12A}"/>
              </a:ext>
            </a:extLst>
          </p:cNvPr>
          <p:cNvGraphicFramePr>
            <a:graphicFrameLocks/>
          </p:cNvGraphicFramePr>
          <p:nvPr>
            <p:extLst>
              <p:ext uri="{D42A27DB-BD31-4B8C-83A1-F6EECF244321}">
                <p14:modId xmlns:p14="http://schemas.microsoft.com/office/powerpoint/2010/main" val="2487088331"/>
              </p:ext>
            </p:extLst>
          </p:nvPr>
        </p:nvGraphicFramePr>
        <p:xfrm>
          <a:off x="1327168" y="4595224"/>
          <a:ext cx="4589722" cy="1290106"/>
        </p:xfrm>
        <a:graphic>
          <a:graphicData uri="http://schemas.openxmlformats.org/drawingml/2006/table">
            <a:tbl>
              <a:tblPr firstRow="1" bandRow="1">
                <a:tableStyleId>{5C22544A-7EE6-4342-B048-85BDC9FD1C3A}</a:tableStyleId>
              </a:tblPr>
              <a:tblGrid>
                <a:gridCol w="1346403">
                  <a:extLst>
                    <a:ext uri="{9D8B030D-6E8A-4147-A177-3AD203B41FA5}">
                      <a16:colId xmlns:a16="http://schemas.microsoft.com/office/drawing/2014/main" val="1077928874"/>
                    </a:ext>
                  </a:extLst>
                </a:gridCol>
                <a:gridCol w="1013537">
                  <a:extLst>
                    <a:ext uri="{9D8B030D-6E8A-4147-A177-3AD203B41FA5}">
                      <a16:colId xmlns:a16="http://schemas.microsoft.com/office/drawing/2014/main" val="944056562"/>
                    </a:ext>
                  </a:extLst>
                </a:gridCol>
                <a:gridCol w="871642">
                  <a:extLst>
                    <a:ext uri="{9D8B030D-6E8A-4147-A177-3AD203B41FA5}">
                      <a16:colId xmlns:a16="http://schemas.microsoft.com/office/drawing/2014/main" val="435084956"/>
                    </a:ext>
                  </a:extLst>
                </a:gridCol>
                <a:gridCol w="1358140">
                  <a:extLst>
                    <a:ext uri="{9D8B030D-6E8A-4147-A177-3AD203B41FA5}">
                      <a16:colId xmlns:a16="http://schemas.microsoft.com/office/drawing/2014/main" val="1424045655"/>
                    </a:ext>
                  </a:extLst>
                </a:gridCol>
              </a:tblGrid>
              <a:tr h="512053">
                <a:tc>
                  <a:txBody>
                    <a:bodyPr/>
                    <a:lstStyle/>
                    <a:p>
                      <a:pPr algn="ctr"/>
                      <a:r>
                        <a:rPr lang="en-US" sz="1200" dirty="0">
                          <a:solidFill>
                            <a:schemeClr val="bg1"/>
                          </a:solidFill>
                        </a:rPr>
                        <a:t>Pain Catastrophizing</a:t>
                      </a:r>
                    </a:p>
                  </a:txBody>
                  <a:tcPr marL="68580" marR="68580" marT="34290" marB="34290"/>
                </a:tc>
                <a:tc>
                  <a:txBody>
                    <a:bodyPr/>
                    <a:lstStyle/>
                    <a:p>
                      <a:pPr algn="ctr"/>
                      <a:r>
                        <a:rPr lang="en-US" sz="1200" dirty="0">
                          <a:solidFill>
                            <a:schemeClr val="bg1"/>
                          </a:solidFill>
                        </a:rPr>
                        <a:t>Depression</a:t>
                      </a:r>
                    </a:p>
                  </a:txBody>
                  <a:tcPr marL="68580" marR="68580" marT="34290" marB="34290"/>
                </a:tc>
                <a:tc>
                  <a:txBody>
                    <a:bodyPr/>
                    <a:lstStyle/>
                    <a:p>
                      <a:pPr algn="ctr"/>
                      <a:r>
                        <a:rPr lang="en-US" sz="1200" dirty="0">
                          <a:solidFill>
                            <a:schemeClr val="bg1"/>
                          </a:solidFill>
                        </a:rPr>
                        <a:t>Anxiety</a:t>
                      </a:r>
                    </a:p>
                  </a:txBody>
                  <a:tcPr marL="68580" marR="68580" marT="34290" marB="34290"/>
                </a:tc>
                <a:tc>
                  <a:txBody>
                    <a:bodyPr/>
                    <a:lstStyle/>
                    <a:p>
                      <a:pPr algn="ctr"/>
                      <a:r>
                        <a:rPr lang="en-US" sz="1200" dirty="0">
                          <a:solidFill>
                            <a:schemeClr val="bg1"/>
                          </a:solidFill>
                        </a:rPr>
                        <a:t>Quality of Life</a:t>
                      </a:r>
                    </a:p>
                  </a:txBody>
                  <a:tcPr marL="68580" marR="68580" marT="34290" marB="34290"/>
                </a:tc>
                <a:extLst>
                  <a:ext uri="{0D108BD9-81ED-4DB2-BD59-A6C34878D82A}">
                    <a16:rowId xmlns:a16="http://schemas.microsoft.com/office/drawing/2014/main" val="4070091944"/>
                  </a:ext>
                </a:extLst>
              </a:tr>
              <a:tr h="778053">
                <a:tc>
                  <a:txBody>
                    <a:bodyPr/>
                    <a:lstStyle/>
                    <a:p>
                      <a:pPr algn="ctr"/>
                      <a:r>
                        <a:rPr lang="en-US" sz="1200" b="0" dirty="0"/>
                        <a:t>PCS for Parents</a:t>
                      </a:r>
                    </a:p>
                  </a:txBody>
                  <a:tcPr marL="68580" marR="68580" marT="34290" marB="34290"/>
                </a:tc>
                <a:tc>
                  <a:txBody>
                    <a:bodyPr/>
                    <a:lstStyle/>
                    <a:p>
                      <a:pPr algn="ctr"/>
                      <a:r>
                        <a:rPr lang="en-US" sz="1200" b="0" dirty="0"/>
                        <a:t>PHQ-2 or </a:t>
                      </a:r>
                    </a:p>
                    <a:p>
                      <a:pPr algn="ctr"/>
                      <a:r>
                        <a:rPr lang="en-US" sz="1200" b="0" dirty="0"/>
                        <a:t>PHQ-8* or </a:t>
                      </a:r>
                    </a:p>
                    <a:p>
                      <a:pPr algn="ctr"/>
                      <a:r>
                        <a:rPr lang="en-US" sz="1200" b="0" dirty="0"/>
                        <a:t>PHQ-9*</a:t>
                      </a:r>
                    </a:p>
                  </a:txBody>
                  <a:tcPr marL="68580" marR="68580" marT="34290" marB="34290">
                    <a:solidFill>
                      <a:srgbClr val="E9E8EA"/>
                    </a:solidFill>
                  </a:tcPr>
                </a:tc>
                <a:tc>
                  <a:txBody>
                    <a:bodyPr/>
                    <a:lstStyle/>
                    <a:p>
                      <a:pPr algn="ctr"/>
                      <a:r>
                        <a:rPr lang="en-US" sz="1200" b="0" dirty="0"/>
                        <a:t>GAD-2 or </a:t>
                      </a:r>
                    </a:p>
                    <a:p>
                      <a:pPr algn="ctr"/>
                      <a:r>
                        <a:rPr lang="en-US" sz="1200" b="0" dirty="0"/>
                        <a:t>GAD-7*</a:t>
                      </a:r>
                    </a:p>
                  </a:txBody>
                  <a:tcPr marL="68580" marR="68580" marT="34290" marB="34290"/>
                </a:tc>
                <a:tc>
                  <a:txBody>
                    <a:bodyPr/>
                    <a:lstStyle/>
                    <a:p>
                      <a:pPr algn="ctr"/>
                      <a:r>
                        <a:rPr lang="en-US" sz="1200" b="0" dirty="0"/>
                        <a:t>WHOQOL - 2</a:t>
                      </a:r>
                    </a:p>
                  </a:txBody>
                  <a:tcPr marL="68580" marR="68580" marT="34290" marB="34290">
                    <a:solidFill>
                      <a:srgbClr val="E9E8EA"/>
                    </a:solidFill>
                  </a:tcPr>
                </a:tc>
                <a:extLst>
                  <a:ext uri="{0D108BD9-81ED-4DB2-BD59-A6C34878D82A}">
                    <a16:rowId xmlns:a16="http://schemas.microsoft.com/office/drawing/2014/main" val="1651817182"/>
                  </a:ext>
                </a:extLst>
              </a:tr>
            </a:tbl>
          </a:graphicData>
        </a:graphic>
      </p:graphicFrame>
      <p:sp>
        <p:nvSpPr>
          <p:cNvPr id="6" name="TextBox 5">
            <a:extLst>
              <a:ext uri="{FF2B5EF4-FFF2-40B4-BE49-F238E27FC236}">
                <a16:creationId xmlns:a16="http://schemas.microsoft.com/office/drawing/2014/main" id="{7A937557-0ED7-56BD-391E-AAE90C57232C}"/>
              </a:ext>
            </a:extLst>
          </p:cNvPr>
          <p:cNvSpPr txBox="1"/>
          <p:nvPr/>
        </p:nvSpPr>
        <p:spPr>
          <a:xfrm>
            <a:off x="106069" y="4105312"/>
            <a:ext cx="11621643" cy="407804"/>
          </a:xfrm>
          <a:prstGeom prst="rect">
            <a:avLst/>
          </a:prstGeom>
          <a:noFill/>
        </p:spPr>
        <p:txBody>
          <a:bodyPr wrap="square" lIns="68580" tIns="34290" rIns="68580" bIns="34290" anchor="t">
            <a:spAutoFit/>
          </a:bodyPr>
          <a:lstStyle/>
          <a:p>
            <a:r>
              <a:rPr lang="en-US" sz="1400" b="1" dirty="0"/>
              <a:t>Parent/Guardian/Caregiver for Pediatric Studies </a:t>
            </a:r>
            <a:endParaRPr lang="en-US" sz="1400" b="1" dirty="0">
              <a:cs typeface="Arial"/>
            </a:endParaRPr>
          </a:p>
          <a:p>
            <a:r>
              <a:rPr lang="en-US" sz="800" dirty="0"/>
              <a:t>For all</a:t>
            </a:r>
            <a:r>
              <a:rPr lang="en-US" sz="800" dirty="0">
                <a:ea typeface="Calibri"/>
                <a:cs typeface="Calibri"/>
              </a:rPr>
              <a:t> pediatric participants (ages 0 to 17 years), their parent, guardian or caregiver completes the following questionnaires to provide their own report of these domains. Note that these are not proxy measure</a:t>
            </a:r>
            <a:endParaRPr lang="en-US" sz="800" dirty="0"/>
          </a:p>
        </p:txBody>
      </p:sp>
      <p:sp>
        <p:nvSpPr>
          <p:cNvPr id="2" name="TextBox 1">
            <a:extLst>
              <a:ext uri="{FF2B5EF4-FFF2-40B4-BE49-F238E27FC236}">
                <a16:creationId xmlns:a16="http://schemas.microsoft.com/office/drawing/2014/main" id="{D793799F-F7C0-B030-0987-C3F8D524C5CE}"/>
              </a:ext>
            </a:extLst>
          </p:cNvPr>
          <p:cNvSpPr txBox="1"/>
          <p:nvPr/>
        </p:nvSpPr>
        <p:spPr>
          <a:xfrm>
            <a:off x="79743" y="5848056"/>
            <a:ext cx="12018335" cy="99257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000" b="1" dirty="0">
                <a:latin typeface="Arial"/>
                <a:ea typeface="Calibri"/>
                <a:cs typeface="Arial"/>
              </a:rPr>
              <a:t>Please Note: </a:t>
            </a:r>
          </a:p>
          <a:p>
            <a:pPr marL="128270" indent="-128270">
              <a:buFont typeface="Arial,Sans-Serif"/>
              <a:buChar char="•"/>
            </a:pPr>
            <a:r>
              <a:rPr lang="en-US" sz="1000" dirty="0">
                <a:latin typeface="Arial"/>
                <a:ea typeface="Calibri"/>
                <a:cs typeface="Arial"/>
              </a:rPr>
              <a:t>For each domain, data is required from only one of the questionnaires listed. </a:t>
            </a:r>
          </a:p>
          <a:p>
            <a:pPr marL="128270" indent="-128270">
              <a:buFont typeface="Arial,Sans-Serif"/>
              <a:buChar char="•"/>
            </a:pPr>
            <a:r>
              <a:rPr lang="en-US" sz="1000" dirty="0">
                <a:latin typeface="Arial"/>
                <a:ea typeface="Calibri"/>
                <a:cs typeface="Arial"/>
              </a:rPr>
              <a:t>Self-report should be prioritized where validated questionnaires are available for children 8 and above. </a:t>
            </a:r>
          </a:p>
          <a:p>
            <a:pPr marL="128270" indent="-128270">
              <a:buFont typeface="Arial,Sans-Serif"/>
              <a:buChar char="•"/>
            </a:pPr>
            <a:r>
              <a:rPr lang="en-US" sz="1000" dirty="0">
                <a:latin typeface="Arial"/>
                <a:ea typeface="Calibri"/>
                <a:cs typeface="Arial"/>
              </a:rPr>
              <a:t>PGIC vs. PGIS (**) - The PGIC should be used to evaluate the participants perspective on improvement or decline in their pain status from an intervention. The PGIS is used to assess the current state of severity of a condition or of their pain status. Studies that include samples with pain at baseline and an intervention to modify pain should use the PGIC, while studies examining only state of participant at the end of assessment without applying an intervention or in samples where pain was not present at the beginning of the study should use the PGIS.</a:t>
            </a:r>
          </a:p>
        </p:txBody>
      </p:sp>
      <p:sp>
        <p:nvSpPr>
          <p:cNvPr id="5" name="TextBox 4">
            <a:extLst>
              <a:ext uri="{FF2B5EF4-FFF2-40B4-BE49-F238E27FC236}">
                <a16:creationId xmlns:a16="http://schemas.microsoft.com/office/drawing/2014/main" id="{FC647BEC-231D-7C1C-BD8D-5D098A2FC4ED}"/>
              </a:ext>
            </a:extLst>
          </p:cNvPr>
          <p:cNvSpPr txBox="1"/>
          <p:nvPr/>
        </p:nvSpPr>
        <p:spPr>
          <a:xfrm>
            <a:off x="106069" y="1207259"/>
            <a:ext cx="5163758" cy="761747"/>
          </a:xfrm>
          <a:prstGeom prst="rect">
            <a:avLst/>
          </a:prstGeom>
          <a:noFill/>
        </p:spPr>
        <p:txBody>
          <a:bodyPr wrap="square" lIns="68580" tIns="34290" rIns="68580" bIns="34290" rtlCol="0" anchor="t">
            <a:spAutoFit/>
          </a:bodyPr>
          <a:lstStyle/>
          <a:p>
            <a:r>
              <a:rPr lang="en-US" sz="1200" b="1" dirty="0"/>
              <a:t>Adolescents (~ages 12-17 years)</a:t>
            </a:r>
            <a:endParaRPr lang="en-US" sz="1200" b="1" dirty="0">
              <a:cs typeface="Arial"/>
            </a:endParaRPr>
          </a:p>
          <a:p>
            <a:r>
              <a:rPr lang="en-US" sz="1100" dirty="0">
                <a:ea typeface="Calibri"/>
                <a:cs typeface="Calibri"/>
              </a:rPr>
              <a:t>All adolescent questionnaires are self-reports, except:</a:t>
            </a:r>
            <a:endParaRPr lang="en-US" sz="1100" dirty="0">
              <a:cs typeface="Arial"/>
            </a:endParaRPr>
          </a:p>
          <a:p>
            <a:pPr marL="128270" indent="-128270">
              <a:buFont typeface="Arial"/>
              <a:buChar char="•"/>
            </a:pPr>
            <a:r>
              <a:rPr lang="en-US" sz="1100" dirty="0">
                <a:ea typeface="Calibri"/>
                <a:cs typeface="Calibri"/>
              </a:rPr>
              <a:t>MME: Can be completed by a parent or study staff</a:t>
            </a:r>
          </a:p>
          <a:p>
            <a:pPr marL="128270" indent="-128270">
              <a:buFont typeface="Arial"/>
              <a:buChar char="•"/>
            </a:pPr>
            <a:r>
              <a:rPr lang="en-US" sz="1100" dirty="0">
                <a:ea typeface="Calibri"/>
                <a:cs typeface="Calibri"/>
              </a:rPr>
              <a:t>Demographics: Can be completed by a parent</a:t>
            </a:r>
          </a:p>
        </p:txBody>
      </p:sp>
      <p:graphicFrame>
        <p:nvGraphicFramePr>
          <p:cNvPr id="8" name="Table 7">
            <a:extLst>
              <a:ext uri="{FF2B5EF4-FFF2-40B4-BE49-F238E27FC236}">
                <a16:creationId xmlns:a16="http://schemas.microsoft.com/office/drawing/2014/main" id="{B56B1DAC-5A9E-5EAB-5AD1-074A92DE0E54}"/>
              </a:ext>
            </a:extLst>
          </p:cNvPr>
          <p:cNvGraphicFramePr>
            <a:graphicFrameLocks noGrp="1"/>
          </p:cNvGraphicFramePr>
          <p:nvPr>
            <p:extLst>
              <p:ext uri="{D42A27DB-BD31-4B8C-83A1-F6EECF244321}">
                <p14:modId xmlns:p14="http://schemas.microsoft.com/office/powerpoint/2010/main" val="3891463405"/>
              </p:ext>
            </p:extLst>
          </p:nvPr>
        </p:nvGraphicFramePr>
        <p:xfrm>
          <a:off x="79743" y="1974734"/>
          <a:ext cx="11830494" cy="1994074"/>
        </p:xfrm>
        <a:graphic>
          <a:graphicData uri="http://schemas.openxmlformats.org/drawingml/2006/table">
            <a:tbl>
              <a:tblPr bandRow="1">
                <a:tableStyleId>{46F890A9-2807-4EBB-B81D-B2AA78EC7F39}</a:tableStyleId>
              </a:tblPr>
              <a:tblGrid>
                <a:gridCol w="836584">
                  <a:extLst>
                    <a:ext uri="{9D8B030D-6E8A-4147-A177-3AD203B41FA5}">
                      <a16:colId xmlns:a16="http://schemas.microsoft.com/office/drawing/2014/main" val="4095306761"/>
                    </a:ext>
                  </a:extLst>
                </a:gridCol>
                <a:gridCol w="1299283">
                  <a:extLst>
                    <a:ext uri="{9D8B030D-6E8A-4147-A177-3AD203B41FA5}">
                      <a16:colId xmlns:a16="http://schemas.microsoft.com/office/drawing/2014/main" val="3670467513"/>
                    </a:ext>
                  </a:extLst>
                </a:gridCol>
                <a:gridCol w="1294976">
                  <a:extLst>
                    <a:ext uri="{9D8B030D-6E8A-4147-A177-3AD203B41FA5}">
                      <a16:colId xmlns:a16="http://schemas.microsoft.com/office/drawing/2014/main" val="1867095971"/>
                    </a:ext>
                  </a:extLst>
                </a:gridCol>
                <a:gridCol w="1030012">
                  <a:extLst>
                    <a:ext uri="{9D8B030D-6E8A-4147-A177-3AD203B41FA5}">
                      <a16:colId xmlns:a16="http://schemas.microsoft.com/office/drawing/2014/main" val="3882137938"/>
                    </a:ext>
                  </a:extLst>
                </a:gridCol>
                <a:gridCol w="1183049">
                  <a:extLst>
                    <a:ext uri="{9D8B030D-6E8A-4147-A177-3AD203B41FA5}">
                      <a16:colId xmlns:a16="http://schemas.microsoft.com/office/drawing/2014/main" val="1428413568"/>
                    </a:ext>
                  </a:extLst>
                </a:gridCol>
                <a:gridCol w="965976">
                  <a:extLst>
                    <a:ext uri="{9D8B030D-6E8A-4147-A177-3AD203B41FA5}">
                      <a16:colId xmlns:a16="http://schemas.microsoft.com/office/drawing/2014/main" val="4260162533"/>
                    </a:ext>
                  </a:extLst>
                </a:gridCol>
                <a:gridCol w="879148">
                  <a:extLst>
                    <a:ext uri="{9D8B030D-6E8A-4147-A177-3AD203B41FA5}">
                      <a16:colId xmlns:a16="http://schemas.microsoft.com/office/drawing/2014/main" val="841957991"/>
                    </a:ext>
                  </a:extLst>
                </a:gridCol>
                <a:gridCol w="1291586">
                  <a:extLst>
                    <a:ext uri="{9D8B030D-6E8A-4147-A177-3AD203B41FA5}">
                      <a16:colId xmlns:a16="http://schemas.microsoft.com/office/drawing/2014/main" val="3002911758"/>
                    </a:ext>
                  </a:extLst>
                </a:gridCol>
                <a:gridCol w="996444">
                  <a:extLst>
                    <a:ext uri="{9D8B030D-6E8A-4147-A177-3AD203B41FA5}">
                      <a16:colId xmlns:a16="http://schemas.microsoft.com/office/drawing/2014/main" val="3370647559"/>
                    </a:ext>
                  </a:extLst>
                </a:gridCol>
                <a:gridCol w="946440">
                  <a:extLst>
                    <a:ext uri="{9D8B030D-6E8A-4147-A177-3AD203B41FA5}">
                      <a16:colId xmlns:a16="http://schemas.microsoft.com/office/drawing/2014/main" val="3549740458"/>
                    </a:ext>
                  </a:extLst>
                </a:gridCol>
                <a:gridCol w="1106996">
                  <a:extLst>
                    <a:ext uri="{9D8B030D-6E8A-4147-A177-3AD203B41FA5}">
                      <a16:colId xmlns:a16="http://schemas.microsoft.com/office/drawing/2014/main" val="2550879962"/>
                    </a:ext>
                  </a:extLst>
                </a:gridCol>
              </a:tblGrid>
              <a:tr h="706294">
                <a:tc>
                  <a:txBody>
                    <a:bodyPr/>
                    <a:lstStyle/>
                    <a:p>
                      <a:pPr algn="ctr" fontAlgn="base">
                        <a:lnSpc>
                          <a:spcPts val="600"/>
                        </a:lnSpc>
                      </a:pPr>
                      <a:r>
                        <a:rPr lang="en-US" sz="1200" b="0" dirty="0">
                          <a:solidFill>
                            <a:srgbClr val="FFFFFF"/>
                          </a:solidFill>
                          <a:effectLst/>
                        </a:rPr>
                        <a:t>Pain</a:t>
                      </a:r>
                    </a:p>
                    <a:p>
                      <a:pPr algn="ctr" fontAlgn="base">
                        <a:lnSpc>
                          <a:spcPts val="600"/>
                        </a:lnSpc>
                      </a:pPr>
                      <a:r>
                        <a:rPr lang="en-US" sz="1200" b="0" dirty="0">
                          <a:solidFill>
                            <a:srgbClr val="FFFFFF"/>
                          </a:solidFill>
                          <a:effectLst/>
                        </a:rPr>
                        <a:t> Severity</a:t>
                      </a:r>
                      <a:endParaRPr lang="en-US" sz="1200" b="0" dirty="0">
                        <a:solidFill>
                          <a:srgbClr val="FFFFFF"/>
                        </a:solidFill>
                        <a:effectLst/>
                        <a:latin typeface="Calibri (body)"/>
                      </a:endParaRPr>
                    </a:p>
                  </a:txBody>
                  <a:tcPr marL="68580" marR="68580" marT="34290" marB="34290" anchor="ctr">
                    <a:solidFill>
                      <a:schemeClr val="accent1"/>
                    </a:solidFill>
                  </a:tcPr>
                </a:tc>
                <a:tc>
                  <a:txBody>
                    <a:bodyPr/>
                    <a:lstStyle/>
                    <a:p>
                      <a:pPr algn="ctr" fontAlgn="base">
                        <a:lnSpc>
                          <a:spcPts val="600"/>
                        </a:lnSpc>
                      </a:pPr>
                      <a:r>
                        <a:rPr lang="en-US" sz="1200" b="0" dirty="0">
                          <a:solidFill>
                            <a:srgbClr val="FFFFFF"/>
                          </a:solidFill>
                          <a:effectLst/>
                        </a:rPr>
                        <a:t>Pain Interference</a:t>
                      </a:r>
                      <a:endParaRPr lang="en-US" sz="1200" b="0" dirty="0">
                        <a:solidFill>
                          <a:srgbClr val="FFFFFF"/>
                        </a:solidFill>
                        <a:effectLst/>
                        <a:latin typeface="Calibri (body)"/>
                      </a:endParaRPr>
                    </a:p>
                  </a:txBody>
                  <a:tcPr marL="68580" marR="68580" marT="34290" marB="34290" anchor="ctr">
                    <a:solidFill>
                      <a:schemeClr val="accent1"/>
                    </a:solidFill>
                  </a:tcPr>
                </a:tc>
                <a:tc>
                  <a:txBody>
                    <a:bodyPr/>
                    <a:lstStyle/>
                    <a:p>
                      <a:pPr algn="ctr" fontAlgn="base">
                        <a:lnSpc>
                          <a:spcPts val="600"/>
                        </a:lnSpc>
                      </a:pPr>
                      <a:r>
                        <a:rPr lang="en-US" sz="1200" b="0" dirty="0">
                          <a:solidFill>
                            <a:srgbClr val="FFFFFF"/>
                          </a:solidFill>
                          <a:effectLst/>
                        </a:rPr>
                        <a:t>Physical </a:t>
                      </a:r>
                    </a:p>
                    <a:p>
                      <a:pPr algn="ctr" fontAlgn="base">
                        <a:lnSpc>
                          <a:spcPts val="600"/>
                        </a:lnSpc>
                      </a:pPr>
                      <a:endParaRPr lang="en-US" sz="1200" b="0" dirty="0">
                        <a:solidFill>
                          <a:srgbClr val="FFFFFF"/>
                        </a:solidFill>
                        <a:effectLst/>
                      </a:endParaRPr>
                    </a:p>
                    <a:p>
                      <a:pPr algn="ctr" fontAlgn="base">
                        <a:lnSpc>
                          <a:spcPts val="600"/>
                        </a:lnSpc>
                      </a:pPr>
                      <a:r>
                        <a:rPr lang="en-US" sz="1200" b="0" dirty="0">
                          <a:solidFill>
                            <a:srgbClr val="FFFFFF"/>
                          </a:solidFill>
                          <a:effectLst/>
                        </a:rPr>
                        <a:t>Functioning </a:t>
                      </a:r>
                    </a:p>
                    <a:p>
                      <a:pPr algn="ctr" fontAlgn="base">
                        <a:lnSpc>
                          <a:spcPts val="600"/>
                        </a:lnSpc>
                      </a:pPr>
                      <a:endParaRPr lang="en-US" sz="1200" b="0" dirty="0">
                        <a:solidFill>
                          <a:srgbClr val="FFFFFF"/>
                        </a:solidFill>
                        <a:effectLst/>
                      </a:endParaRPr>
                    </a:p>
                    <a:p>
                      <a:pPr algn="ctr" fontAlgn="base">
                        <a:lnSpc>
                          <a:spcPts val="600"/>
                        </a:lnSpc>
                      </a:pPr>
                      <a:r>
                        <a:rPr lang="en-US" sz="1200" b="0" dirty="0">
                          <a:solidFill>
                            <a:srgbClr val="FFFFFF"/>
                          </a:solidFill>
                          <a:effectLst/>
                        </a:rPr>
                        <a:t>and </a:t>
                      </a:r>
                    </a:p>
                    <a:p>
                      <a:pPr algn="ctr" fontAlgn="base">
                        <a:lnSpc>
                          <a:spcPts val="600"/>
                        </a:lnSpc>
                      </a:pPr>
                      <a:endParaRPr lang="en-US" sz="1200" b="0" dirty="0">
                        <a:solidFill>
                          <a:srgbClr val="FFFFFF"/>
                        </a:solidFill>
                        <a:effectLst/>
                      </a:endParaRPr>
                    </a:p>
                    <a:p>
                      <a:pPr algn="ctr" fontAlgn="base">
                        <a:lnSpc>
                          <a:spcPts val="600"/>
                        </a:lnSpc>
                      </a:pPr>
                      <a:r>
                        <a:rPr lang="en-US" sz="1200" b="0" dirty="0">
                          <a:solidFill>
                            <a:srgbClr val="FFFFFF"/>
                          </a:solidFill>
                          <a:effectLst/>
                        </a:rPr>
                        <a:t>Quality of Life</a:t>
                      </a:r>
                      <a:endParaRPr lang="en-US" sz="1200" b="0" dirty="0">
                        <a:solidFill>
                          <a:srgbClr val="FFFFFF"/>
                        </a:solidFill>
                        <a:effectLst/>
                        <a:latin typeface="Calibri (body)"/>
                      </a:endParaRPr>
                    </a:p>
                  </a:txBody>
                  <a:tcPr marL="68580" marR="68580" marT="34290" marB="34290" anchor="ctr">
                    <a:solidFill>
                      <a:schemeClr val="accent1"/>
                    </a:solidFill>
                  </a:tcPr>
                </a:tc>
                <a:tc>
                  <a:txBody>
                    <a:bodyPr/>
                    <a:lstStyle/>
                    <a:p>
                      <a:pPr algn="ctr" fontAlgn="base">
                        <a:lnSpc>
                          <a:spcPts val="600"/>
                        </a:lnSpc>
                      </a:pPr>
                      <a:r>
                        <a:rPr lang="en-US" sz="1200" b="0" dirty="0">
                          <a:solidFill>
                            <a:srgbClr val="FFFFFF"/>
                          </a:solidFill>
                          <a:effectLst/>
                        </a:rPr>
                        <a:t>Sleep</a:t>
                      </a:r>
                      <a:endParaRPr lang="en-US" sz="1200" b="0">
                        <a:solidFill>
                          <a:srgbClr val="FFFFFF"/>
                        </a:solidFill>
                        <a:effectLst/>
                        <a:latin typeface="Calibri (body)"/>
                      </a:endParaRPr>
                    </a:p>
                  </a:txBody>
                  <a:tcPr marL="68580" marR="68580" marT="34290" marB="34290" anchor="ctr">
                    <a:solidFill>
                      <a:schemeClr val="accent1"/>
                    </a:solidFill>
                  </a:tcPr>
                </a:tc>
                <a:tc>
                  <a:txBody>
                    <a:bodyPr/>
                    <a:lstStyle/>
                    <a:p>
                      <a:pPr algn="ctr" fontAlgn="base">
                        <a:lnSpc>
                          <a:spcPts val="600"/>
                        </a:lnSpc>
                      </a:pPr>
                      <a:r>
                        <a:rPr lang="en-US" sz="1200" b="0" dirty="0">
                          <a:solidFill>
                            <a:srgbClr val="FFFFFF"/>
                          </a:solidFill>
                          <a:effectLst/>
                        </a:rPr>
                        <a:t>Pain </a:t>
                      </a:r>
                    </a:p>
                    <a:p>
                      <a:pPr algn="ctr" fontAlgn="base">
                        <a:lnSpc>
                          <a:spcPts val="600"/>
                        </a:lnSpc>
                      </a:pPr>
                      <a:endParaRPr lang="en-US" sz="1200" b="0" dirty="0">
                        <a:solidFill>
                          <a:srgbClr val="FFFFFF"/>
                        </a:solidFill>
                        <a:effectLst/>
                      </a:endParaRPr>
                    </a:p>
                    <a:p>
                      <a:pPr algn="ctr" fontAlgn="base">
                        <a:lnSpc>
                          <a:spcPts val="600"/>
                        </a:lnSpc>
                      </a:pPr>
                      <a:r>
                        <a:rPr lang="en-US" sz="1200" b="0" dirty="0">
                          <a:solidFill>
                            <a:srgbClr val="FFFFFF"/>
                          </a:solidFill>
                          <a:effectLst/>
                        </a:rPr>
                        <a:t>Catastrophizing</a:t>
                      </a:r>
                      <a:endParaRPr lang="en-US" sz="1200" b="0" dirty="0">
                        <a:solidFill>
                          <a:srgbClr val="FFFFFF"/>
                        </a:solidFill>
                        <a:effectLst/>
                        <a:latin typeface="Calibri (body)"/>
                      </a:endParaRPr>
                    </a:p>
                  </a:txBody>
                  <a:tcPr marL="68580" marR="68580" marT="34290" marB="34290" anchor="ctr">
                    <a:solidFill>
                      <a:schemeClr val="accent1"/>
                    </a:solidFill>
                  </a:tcPr>
                </a:tc>
                <a:tc>
                  <a:txBody>
                    <a:bodyPr/>
                    <a:lstStyle/>
                    <a:p>
                      <a:pPr algn="ctr" fontAlgn="base">
                        <a:lnSpc>
                          <a:spcPts val="600"/>
                        </a:lnSpc>
                      </a:pPr>
                      <a:r>
                        <a:rPr lang="en-US" sz="1200" b="0" dirty="0">
                          <a:solidFill>
                            <a:srgbClr val="FFFFFF"/>
                          </a:solidFill>
                          <a:effectLst/>
                        </a:rPr>
                        <a:t>Depression</a:t>
                      </a:r>
                      <a:endParaRPr lang="en-US" sz="1200" b="0">
                        <a:solidFill>
                          <a:srgbClr val="FFFFFF"/>
                        </a:solidFill>
                        <a:effectLst/>
                        <a:latin typeface="Calibri (body)"/>
                      </a:endParaRPr>
                    </a:p>
                  </a:txBody>
                  <a:tcPr marL="68580" marR="68580" marT="34290" marB="34290" anchor="ctr">
                    <a:solidFill>
                      <a:schemeClr val="accent1"/>
                    </a:solidFill>
                  </a:tcPr>
                </a:tc>
                <a:tc>
                  <a:txBody>
                    <a:bodyPr/>
                    <a:lstStyle/>
                    <a:p>
                      <a:pPr algn="ctr" fontAlgn="base">
                        <a:lnSpc>
                          <a:spcPts val="600"/>
                        </a:lnSpc>
                      </a:pPr>
                      <a:r>
                        <a:rPr lang="en-US" sz="1200" b="0" dirty="0">
                          <a:solidFill>
                            <a:srgbClr val="FFFFFF"/>
                          </a:solidFill>
                          <a:effectLst/>
                        </a:rPr>
                        <a:t>Anxiety</a:t>
                      </a:r>
                      <a:endParaRPr lang="en-US" sz="1200" b="0" dirty="0">
                        <a:solidFill>
                          <a:srgbClr val="FFFFFF"/>
                        </a:solidFill>
                        <a:effectLst/>
                        <a:latin typeface="Calibri (body)"/>
                      </a:endParaRPr>
                    </a:p>
                  </a:txBody>
                  <a:tcPr marL="68580" marR="68580" marT="34290" marB="34290" anchor="ctr">
                    <a:solidFill>
                      <a:schemeClr val="accent1"/>
                    </a:solidFill>
                  </a:tcPr>
                </a:tc>
                <a:tc>
                  <a:txBody>
                    <a:bodyPr/>
                    <a:lstStyle/>
                    <a:p>
                      <a:pPr algn="ctr" fontAlgn="base">
                        <a:lnSpc>
                          <a:spcPts val="600"/>
                        </a:lnSpc>
                      </a:pPr>
                      <a:r>
                        <a:rPr lang="en-US" sz="1200" b="0" dirty="0">
                          <a:solidFill>
                            <a:srgbClr val="FFFFFF"/>
                          </a:solidFill>
                          <a:effectLst/>
                        </a:rPr>
                        <a:t>Global </a:t>
                      </a:r>
                    </a:p>
                    <a:p>
                      <a:pPr algn="ctr" fontAlgn="base">
                        <a:lnSpc>
                          <a:spcPts val="600"/>
                        </a:lnSpc>
                      </a:pPr>
                      <a:endParaRPr lang="en-US" sz="1200" b="0" dirty="0">
                        <a:solidFill>
                          <a:srgbClr val="FFFFFF"/>
                        </a:solidFill>
                        <a:effectLst/>
                      </a:endParaRPr>
                    </a:p>
                    <a:p>
                      <a:pPr algn="ctr" fontAlgn="base">
                        <a:lnSpc>
                          <a:spcPts val="600"/>
                        </a:lnSpc>
                      </a:pPr>
                      <a:r>
                        <a:rPr lang="en-US" sz="1200" b="0" dirty="0">
                          <a:solidFill>
                            <a:srgbClr val="FFFFFF"/>
                          </a:solidFill>
                          <a:effectLst/>
                        </a:rPr>
                        <a:t>Satisfaction with </a:t>
                      </a:r>
                    </a:p>
                    <a:p>
                      <a:pPr algn="ctr" fontAlgn="base">
                        <a:lnSpc>
                          <a:spcPts val="600"/>
                        </a:lnSpc>
                      </a:pPr>
                      <a:endParaRPr lang="en-US" sz="1200" b="0" dirty="0">
                        <a:solidFill>
                          <a:srgbClr val="FFFFFF"/>
                        </a:solidFill>
                        <a:effectLst/>
                      </a:endParaRPr>
                    </a:p>
                    <a:p>
                      <a:pPr algn="ctr" fontAlgn="base">
                        <a:lnSpc>
                          <a:spcPts val="600"/>
                        </a:lnSpc>
                      </a:pPr>
                      <a:r>
                        <a:rPr lang="en-US" sz="1200" b="0" dirty="0">
                          <a:solidFill>
                            <a:srgbClr val="FFFFFF"/>
                          </a:solidFill>
                          <a:effectLst/>
                        </a:rPr>
                        <a:t>treatment</a:t>
                      </a:r>
                      <a:endParaRPr lang="en-US" sz="1200" b="0" dirty="0">
                        <a:solidFill>
                          <a:srgbClr val="FFFFFF"/>
                        </a:solidFill>
                        <a:effectLst/>
                        <a:latin typeface="Calibri (body)"/>
                      </a:endParaRPr>
                    </a:p>
                  </a:txBody>
                  <a:tcPr marL="68580" marR="68580" marT="34290" marB="34290" anchor="ctr">
                    <a:solidFill>
                      <a:schemeClr val="accent1"/>
                    </a:solidFill>
                  </a:tcPr>
                </a:tc>
                <a:tc>
                  <a:txBody>
                    <a:bodyPr/>
                    <a:lstStyle/>
                    <a:p>
                      <a:pPr algn="ctr" fontAlgn="base">
                        <a:lnSpc>
                          <a:spcPts val="600"/>
                        </a:lnSpc>
                      </a:pPr>
                      <a:r>
                        <a:rPr lang="en-US" sz="1200" b="0" dirty="0">
                          <a:solidFill>
                            <a:srgbClr val="FFFFFF"/>
                          </a:solidFill>
                          <a:effectLst/>
                        </a:rPr>
                        <a:t>Substance </a:t>
                      </a:r>
                    </a:p>
                    <a:p>
                      <a:pPr algn="ctr" fontAlgn="base">
                        <a:lnSpc>
                          <a:spcPts val="600"/>
                        </a:lnSpc>
                      </a:pPr>
                      <a:endParaRPr lang="en-US" sz="1200" b="0" dirty="0">
                        <a:solidFill>
                          <a:srgbClr val="FFFFFF"/>
                        </a:solidFill>
                        <a:effectLst/>
                      </a:endParaRPr>
                    </a:p>
                    <a:p>
                      <a:pPr algn="ctr" fontAlgn="base">
                        <a:lnSpc>
                          <a:spcPts val="600"/>
                        </a:lnSpc>
                      </a:pPr>
                      <a:r>
                        <a:rPr lang="en-US" sz="1200" b="0" dirty="0">
                          <a:solidFill>
                            <a:srgbClr val="FFFFFF"/>
                          </a:solidFill>
                          <a:effectLst/>
                        </a:rPr>
                        <a:t>Use Screener</a:t>
                      </a:r>
                      <a:endParaRPr lang="en-US" sz="1200" b="0" dirty="0">
                        <a:solidFill>
                          <a:srgbClr val="FFFFFF"/>
                        </a:solidFill>
                        <a:effectLst/>
                        <a:latin typeface="Calibri (body)"/>
                      </a:endParaRPr>
                    </a:p>
                  </a:txBody>
                  <a:tcPr marL="68580" marR="68580" marT="34290" marB="34290" anchor="ctr">
                    <a:solidFill>
                      <a:schemeClr val="accent1"/>
                    </a:solidFill>
                  </a:tcPr>
                </a:tc>
                <a:tc>
                  <a:txBody>
                    <a:bodyPr/>
                    <a:lstStyle/>
                    <a:p>
                      <a:pPr algn="ctr" fontAlgn="base">
                        <a:lnSpc>
                          <a:spcPts val="600"/>
                        </a:lnSpc>
                      </a:pPr>
                      <a:r>
                        <a:rPr lang="en-US" sz="1200" b="0" dirty="0">
                          <a:solidFill>
                            <a:srgbClr val="FFFFFF"/>
                          </a:solidFill>
                          <a:effectLst/>
                        </a:rPr>
                        <a:t>MME</a:t>
                      </a:r>
                      <a:endParaRPr lang="en-US" sz="1200" b="0" dirty="0">
                        <a:solidFill>
                          <a:srgbClr val="FFFFFF"/>
                        </a:solidFill>
                        <a:effectLst/>
                        <a:latin typeface="Calibri (body)"/>
                      </a:endParaRPr>
                    </a:p>
                  </a:txBody>
                  <a:tcPr marL="68580" marR="68580" marT="34290" marB="34290" anchor="ctr">
                    <a:solidFill>
                      <a:schemeClr val="accent1"/>
                    </a:solidFill>
                  </a:tcPr>
                </a:tc>
                <a:tc>
                  <a:txBody>
                    <a:bodyPr/>
                    <a:lstStyle/>
                    <a:p>
                      <a:pPr algn="ctr" fontAlgn="base">
                        <a:lnSpc>
                          <a:spcPts val="600"/>
                        </a:lnSpc>
                      </a:pPr>
                      <a:r>
                        <a:rPr lang="en-US" sz="1200" b="0" dirty="0">
                          <a:solidFill>
                            <a:srgbClr val="FFFFFF"/>
                          </a:solidFill>
                          <a:effectLst/>
                        </a:rPr>
                        <a:t>Demographics</a:t>
                      </a:r>
                      <a:endParaRPr lang="en-US" sz="1200" b="0" dirty="0">
                        <a:solidFill>
                          <a:srgbClr val="FFFFFF"/>
                        </a:solidFill>
                        <a:effectLst/>
                        <a:latin typeface="Calibri (body)"/>
                      </a:endParaRPr>
                    </a:p>
                  </a:txBody>
                  <a:tcPr marL="68580" marR="68580" marT="34290" marB="34290" anchor="ctr">
                    <a:solidFill>
                      <a:schemeClr val="accent1"/>
                    </a:solidFill>
                  </a:tcPr>
                </a:tc>
                <a:extLst>
                  <a:ext uri="{0D108BD9-81ED-4DB2-BD59-A6C34878D82A}">
                    <a16:rowId xmlns:a16="http://schemas.microsoft.com/office/drawing/2014/main" val="3826859981"/>
                  </a:ext>
                </a:extLst>
              </a:tr>
              <a:tr h="1191217">
                <a:tc>
                  <a:txBody>
                    <a:bodyPr/>
                    <a:lstStyle/>
                    <a:p>
                      <a:pPr algn="ctr" fontAlgn="base">
                        <a:lnSpc>
                          <a:spcPct val="100000"/>
                        </a:lnSpc>
                        <a:spcAft>
                          <a:spcPts val="600"/>
                        </a:spcAft>
                      </a:pPr>
                      <a:endParaRPr lang="en-US" sz="1200" dirty="0">
                        <a:solidFill>
                          <a:schemeClr val="tx1"/>
                        </a:solidFill>
                        <a:effectLst/>
                      </a:endParaRPr>
                    </a:p>
                    <a:p>
                      <a:pPr algn="ctr" fontAlgn="base">
                        <a:lnSpc>
                          <a:spcPct val="100000"/>
                        </a:lnSpc>
                        <a:spcAft>
                          <a:spcPts val="600"/>
                        </a:spcAft>
                      </a:pPr>
                      <a:r>
                        <a:rPr lang="en-US" sz="1200" dirty="0">
                          <a:solidFill>
                            <a:schemeClr val="tx1"/>
                          </a:solidFill>
                          <a:effectLst/>
                        </a:rPr>
                        <a:t>BPI Pain</a:t>
                      </a:r>
                    </a:p>
                    <a:p>
                      <a:pPr algn="ctr" fontAlgn="base">
                        <a:lnSpc>
                          <a:spcPct val="100000"/>
                        </a:lnSpc>
                        <a:spcAft>
                          <a:spcPts val="600"/>
                        </a:spcAft>
                      </a:pPr>
                      <a:r>
                        <a:rPr lang="en-US" sz="1200" dirty="0">
                          <a:solidFill>
                            <a:schemeClr val="tx1"/>
                          </a:solidFill>
                          <a:effectLst/>
                        </a:rPr>
                        <a:t>Severity</a:t>
                      </a:r>
                      <a:endParaRPr lang="en-US" sz="1200" dirty="0">
                        <a:solidFill>
                          <a:schemeClr val="tx1"/>
                        </a:solidFill>
                        <a:effectLst/>
                        <a:latin typeface="Calibri (body)"/>
                      </a:endParaRPr>
                    </a:p>
                  </a:txBody>
                  <a:tcPr marL="68580" marR="68580" marT="34290" marB="34290">
                    <a:solidFill>
                      <a:schemeClr val="accent1">
                        <a:lumMod val="40000"/>
                        <a:lumOff val="60000"/>
                      </a:schemeClr>
                    </a:solidFill>
                  </a:tcPr>
                </a:tc>
                <a:tc>
                  <a:txBody>
                    <a:bodyPr/>
                    <a:lstStyle/>
                    <a:p>
                      <a:pPr algn="ctr" fontAlgn="base">
                        <a:lnSpc>
                          <a:spcPct val="100000"/>
                        </a:lnSpc>
                        <a:spcAft>
                          <a:spcPts val="600"/>
                        </a:spcAft>
                      </a:pPr>
                      <a:endParaRPr lang="en-US" sz="1200" dirty="0">
                        <a:solidFill>
                          <a:schemeClr val="tx1"/>
                        </a:solidFill>
                        <a:effectLst/>
                      </a:endParaRPr>
                    </a:p>
                    <a:p>
                      <a:pPr algn="ctr" fontAlgn="base">
                        <a:lnSpc>
                          <a:spcPct val="100000"/>
                        </a:lnSpc>
                        <a:spcAft>
                          <a:spcPts val="600"/>
                        </a:spcAft>
                      </a:pPr>
                      <a:r>
                        <a:rPr lang="en-US" sz="1200" dirty="0">
                          <a:solidFill>
                            <a:schemeClr val="tx1"/>
                          </a:solidFill>
                          <a:effectLst/>
                        </a:rPr>
                        <a:t>BPI Pain</a:t>
                      </a:r>
                    </a:p>
                    <a:p>
                      <a:pPr algn="ctr" fontAlgn="base">
                        <a:lnSpc>
                          <a:spcPct val="100000"/>
                        </a:lnSpc>
                        <a:spcAft>
                          <a:spcPts val="600"/>
                        </a:spcAft>
                      </a:pPr>
                      <a:r>
                        <a:rPr lang="en-US" sz="1200" dirty="0">
                          <a:solidFill>
                            <a:schemeClr val="tx1"/>
                          </a:solidFill>
                          <a:effectLst/>
                        </a:rPr>
                        <a:t>Interference</a:t>
                      </a:r>
                    </a:p>
                    <a:p>
                      <a:pPr algn="ctr" fontAlgn="base">
                        <a:lnSpc>
                          <a:spcPct val="100000"/>
                        </a:lnSpc>
                        <a:spcAft>
                          <a:spcPts val="600"/>
                        </a:spcAft>
                      </a:pPr>
                      <a:r>
                        <a:rPr lang="en-US" sz="1200" b="1" u="none" strike="noStrike" noProof="0" dirty="0">
                          <a:solidFill>
                            <a:schemeClr val="tx1"/>
                          </a:solidFill>
                        </a:rPr>
                        <a:t>(Copyrighted)</a:t>
                      </a:r>
                      <a:endParaRPr lang="en-US" sz="1200" dirty="0">
                        <a:solidFill>
                          <a:schemeClr val="tx1"/>
                        </a:solidFill>
                        <a:effectLst/>
                        <a:latin typeface="Calibri (body)"/>
                      </a:endParaRPr>
                    </a:p>
                  </a:txBody>
                  <a:tcPr marL="68580" marR="68580" marT="34290" marB="34290"/>
                </a:tc>
                <a:tc>
                  <a:txBody>
                    <a:bodyPr/>
                    <a:lstStyle/>
                    <a:p>
                      <a:pPr algn="ctr" fontAlgn="base">
                        <a:lnSpc>
                          <a:spcPct val="100000"/>
                        </a:lnSpc>
                        <a:spcAft>
                          <a:spcPts val="600"/>
                        </a:spcAft>
                      </a:pPr>
                      <a:endParaRPr lang="en-US" sz="1200" dirty="0">
                        <a:solidFill>
                          <a:schemeClr val="tx1"/>
                        </a:solidFill>
                        <a:effectLst/>
                      </a:endParaRPr>
                    </a:p>
                    <a:p>
                      <a:pPr algn="ctr" fontAlgn="base">
                        <a:lnSpc>
                          <a:spcPct val="100000"/>
                        </a:lnSpc>
                        <a:spcAft>
                          <a:spcPts val="600"/>
                        </a:spcAft>
                      </a:pPr>
                      <a:r>
                        <a:rPr lang="en-US" sz="1200" dirty="0">
                          <a:solidFill>
                            <a:schemeClr val="tx1"/>
                          </a:solidFill>
                          <a:effectLst/>
                        </a:rPr>
                        <a:t>PedsQL-23</a:t>
                      </a:r>
                    </a:p>
                    <a:p>
                      <a:pPr marL="0" marR="0" lvl="0" indent="0" algn="ctr" defTabSz="914400" rtl="0" eaLnBrk="1" fontAlgn="base" latinLnBrk="0" hangingPunct="1">
                        <a:lnSpc>
                          <a:spcPct val="100000"/>
                        </a:lnSpc>
                        <a:spcBef>
                          <a:spcPts val="0"/>
                        </a:spcBef>
                        <a:spcAft>
                          <a:spcPts val="600"/>
                        </a:spcAft>
                        <a:buClrTx/>
                        <a:buSzTx/>
                        <a:buFontTx/>
                        <a:buNone/>
                        <a:tabLst/>
                        <a:defRPr/>
                      </a:pPr>
                      <a:r>
                        <a:rPr lang="en-US" sz="1200" b="1" u="none" strike="noStrike" noProof="0" dirty="0">
                          <a:solidFill>
                            <a:schemeClr val="tx1"/>
                          </a:solidFill>
                        </a:rPr>
                        <a:t>(Copyrighted)</a:t>
                      </a:r>
                      <a:endParaRPr lang="en-US" sz="1200" dirty="0">
                        <a:solidFill>
                          <a:schemeClr val="tx1"/>
                        </a:solidFill>
                        <a:effectLst/>
                      </a:endParaRPr>
                    </a:p>
                    <a:p>
                      <a:pPr algn="ctr" fontAlgn="base">
                        <a:lnSpc>
                          <a:spcPct val="100000"/>
                        </a:lnSpc>
                        <a:spcAft>
                          <a:spcPts val="600"/>
                        </a:spcAft>
                      </a:pPr>
                      <a:endParaRPr lang="en-US" sz="1200" dirty="0">
                        <a:solidFill>
                          <a:schemeClr val="tx1"/>
                        </a:solidFill>
                        <a:effectLst/>
                        <a:latin typeface="Calibri (body)"/>
                      </a:endParaRPr>
                    </a:p>
                  </a:txBody>
                  <a:tcPr marL="68580" marR="68580" marT="34290" marB="34290">
                    <a:solidFill>
                      <a:schemeClr val="accent1">
                        <a:lumMod val="40000"/>
                        <a:lumOff val="60000"/>
                      </a:schemeClr>
                    </a:solidFill>
                  </a:tcPr>
                </a:tc>
                <a:tc>
                  <a:txBody>
                    <a:bodyPr/>
                    <a:lstStyle/>
                    <a:p>
                      <a:pPr algn="ctr" fontAlgn="base">
                        <a:lnSpc>
                          <a:spcPct val="100000"/>
                        </a:lnSpc>
                        <a:spcAft>
                          <a:spcPts val="600"/>
                        </a:spcAft>
                      </a:pPr>
                      <a:endParaRPr lang="en-US" sz="1200" dirty="0">
                        <a:solidFill>
                          <a:schemeClr val="tx1"/>
                        </a:solidFill>
                        <a:effectLst/>
                      </a:endParaRPr>
                    </a:p>
                    <a:p>
                      <a:pPr algn="ctr" fontAlgn="base">
                        <a:lnSpc>
                          <a:spcPct val="100000"/>
                        </a:lnSpc>
                        <a:spcAft>
                          <a:spcPts val="600"/>
                        </a:spcAft>
                      </a:pPr>
                      <a:r>
                        <a:rPr lang="en-US" sz="1200" dirty="0">
                          <a:solidFill>
                            <a:schemeClr val="tx1"/>
                          </a:solidFill>
                          <a:effectLst/>
                        </a:rPr>
                        <a:t>ASWS +</a:t>
                      </a:r>
                    </a:p>
                    <a:p>
                      <a:pPr algn="ctr" fontAlgn="base">
                        <a:lnSpc>
                          <a:spcPct val="100000"/>
                        </a:lnSpc>
                        <a:spcAft>
                          <a:spcPts val="600"/>
                        </a:spcAft>
                      </a:pPr>
                      <a:r>
                        <a:rPr lang="en-US" sz="1200" dirty="0">
                          <a:solidFill>
                            <a:schemeClr val="tx1"/>
                          </a:solidFill>
                          <a:effectLst/>
                        </a:rPr>
                        <a:t> Sleep Duration</a:t>
                      </a:r>
                      <a:endParaRPr lang="en-US" sz="1200" dirty="0">
                        <a:solidFill>
                          <a:schemeClr val="tx1"/>
                        </a:solidFill>
                        <a:effectLst/>
                        <a:latin typeface="Calibri (body)"/>
                      </a:endParaRPr>
                    </a:p>
                  </a:txBody>
                  <a:tcPr marL="68580" marR="68580" marT="34290" marB="34290"/>
                </a:tc>
                <a:tc>
                  <a:txBody>
                    <a:bodyPr/>
                    <a:lstStyle/>
                    <a:p>
                      <a:pPr algn="ctr" fontAlgn="base">
                        <a:lnSpc>
                          <a:spcPct val="100000"/>
                        </a:lnSpc>
                        <a:spcAft>
                          <a:spcPts val="600"/>
                        </a:spcAft>
                      </a:pPr>
                      <a:endParaRPr lang="en-US" sz="1200" dirty="0">
                        <a:solidFill>
                          <a:schemeClr val="tx1"/>
                        </a:solidFill>
                        <a:effectLst/>
                      </a:endParaRPr>
                    </a:p>
                    <a:p>
                      <a:pPr algn="ctr" fontAlgn="base">
                        <a:lnSpc>
                          <a:spcPct val="100000"/>
                        </a:lnSpc>
                        <a:spcAft>
                          <a:spcPts val="600"/>
                        </a:spcAft>
                      </a:pPr>
                      <a:r>
                        <a:rPr lang="en-US" sz="1200" dirty="0">
                          <a:solidFill>
                            <a:schemeClr val="tx1"/>
                          </a:solidFill>
                          <a:effectLst/>
                        </a:rPr>
                        <a:t>PCS for</a:t>
                      </a:r>
                    </a:p>
                    <a:p>
                      <a:pPr algn="ctr" fontAlgn="base">
                        <a:lnSpc>
                          <a:spcPct val="100000"/>
                        </a:lnSpc>
                        <a:spcAft>
                          <a:spcPts val="600"/>
                        </a:spcAft>
                      </a:pPr>
                      <a:r>
                        <a:rPr lang="en-US" sz="1200" dirty="0">
                          <a:solidFill>
                            <a:schemeClr val="tx1"/>
                          </a:solidFill>
                          <a:effectLst/>
                        </a:rPr>
                        <a:t>Children</a:t>
                      </a:r>
                      <a:endParaRPr lang="en-US" sz="1200" dirty="0">
                        <a:solidFill>
                          <a:schemeClr val="tx1"/>
                        </a:solidFill>
                        <a:effectLst/>
                        <a:latin typeface="Calibri (body)"/>
                      </a:endParaRPr>
                    </a:p>
                  </a:txBody>
                  <a:tcPr marL="68580" marR="68580" marT="34290" marB="34290">
                    <a:solidFill>
                      <a:schemeClr val="accent1">
                        <a:lumMod val="40000"/>
                        <a:lumOff val="60000"/>
                      </a:schemeClr>
                    </a:solidFill>
                  </a:tcPr>
                </a:tc>
                <a:tc>
                  <a:txBody>
                    <a:bodyPr/>
                    <a:lstStyle/>
                    <a:p>
                      <a:pPr algn="ctr" fontAlgn="base">
                        <a:lnSpc>
                          <a:spcPct val="100000"/>
                        </a:lnSpc>
                        <a:spcAft>
                          <a:spcPts val="600"/>
                        </a:spcAft>
                      </a:pPr>
                      <a:endParaRPr lang="en-US" sz="1200" dirty="0">
                        <a:solidFill>
                          <a:schemeClr val="tx1"/>
                        </a:solidFill>
                        <a:effectLst/>
                      </a:endParaRPr>
                    </a:p>
                    <a:p>
                      <a:pPr algn="ctr" fontAlgn="base">
                        <a:lnSpc>
                          <a:spcPct val="100000"/>
                        </a:lnSpc>
                        <a:spcAft>
                          <a:spcPts val="600"/>
                        </a:spcAft>
                      </a:pPr>
                      <a:r>
                        <a:rPr lang="en-US" sz="1200" dirty="0">
                          <a:solidFill>
                            <a:schemeClr val="tx1"/>
                          </a:solidFill>
                          <a:effectLst/>
                        </a:rPr>
                        <a:t>PHQ-2 or</a:t>
                      </a:r>
                    </a:p>
                    <a:p>
                      <a:pPr algn="ctr" fontAlgn="base">
                        <a:lnSpc>
                          <a:spcPct val="100000"/>
                        </a:lnSpc>
                        <a:spcAft>
                          <a:spcPts val="600"/>
                        </a:spcAft>
                      </a:pPr>
                      <a:r>
                        <a:rPr lang="en-US" sz="1200" dirty="0">
                          <a:solidFill>
                            <a:schemeClr val="tx1"/>
                          </a:solidFill>
                          <a:effectLst/>
                        </a:rPr>
                        <a:t> PHQ-8* or</a:t>
                      </a:r>
                    </a:p>
                    <a:p>
                      <a:pPr algn="ctr" fontAlgn="base">
                        <a:lnSpc>
                          <a:spcPct val="100000"/>
                        </a:lnSpc>
                        <a:spcAft>
                          <a:spcPts val="600"/>
                        </a:spcAft>
                      </a:pPr>
                      <a:r>
                        <a:rPr lang="en-US" sz="1200" dirty="0">
                          <a:solidFill>
                            <a:schemeClr val="tx1"/>
                          </a:solidFill>
                          <a:effectLst/>
                        </a:rPr>
                        <a:t> PHQ-9*</a:t>
                      </a:r>
                      <a:endParaRPr lang="en-US" sz="1200" dirty="0">
                        <a:solidFill>
                          <a:schemeClr val="tx1"/>
                        </a:solidFill>
                        <a:effectLst/>
                        <a:latin typeface="Calibri (body)"/>
                      </a:endParaRPr>
                    </a:p>
                  </a:txBody>
                  <a:tcPr marL="68580" marR="68580" marT="34290" marB="34290"/>
                </a:tc>
                <a:tc>
                  <a:txBody>
                    <a:bodyPr/>
                    <a:lstStyle/>
                    <a:p>
                      <a:pPr algn="ctr" fontAlgn="base">
                        <a:lnSpc>
                          <a:spcPct val="100000"/>
                        </a:lnSpc>
                        <a:spcAft>
                          <a:spcPts val="600"/>
                        </a:spcAft>
                      </a:pPr>
                      <a:endParaRPr lang="en-US" sz="1200" dirty="0">
                        <a:solidFill>
                          <a:schemeClr val="tx1"/>
                        </a:solidFill>
                        <a:effectLst/>
                      </a:endParaRPr>
                    </a:p>
                    <a:p>
                      <a:pPr algn="ctr" fontAlgn="base">
                        <a:lnSpc>
                          <a:spcPct val="100000"/>
                        </a:lnSpc>
                        <a:spcAft>
                          <a:spcPts val="600"/>
                        </a:spcAft>
                      </a:pPr>
                      <a:r>
                        <a:rPr lang="en-US" sz="1200" dirty="0">
                          <a:solidFill>
                            <a:schemeClr val="tx1"/>
                          </a:solidFill>
                          <a:effectLst/>
                        </a:rPr>
                        <a:t>GAD-2 or</a:t>
                      </a:r>
                    </a:p>
                    <a:p>
                      <a:pPr algn="ctr" fontAlgn="base">
                        <a:lnSpc>
                          <a:spcPct val="100000"/>
                        </a:lnSpc>
                        <a:spcAft>
                          <a:spcPts val="600"/>
                        </a:spcAft>
                      </a:pPr>
                      <a:r>
                        <a:rPr lang="en-US" sz="1200" dirty="0">
                          <a:solidFill>
                            <a:schemeClr val="tx1"/>
                          </a:solidFill>
                          <a:effectLst/>
                        </a:rPr>
                        <a:t> GAD-7*</a:t>
                      </a:r>
                      <a:endParaRPr lang="en-US" sz="1200" dirty="0">
                        <a:solidFill>
                          <a:schemeClr val="tx1"/>
                        </a:solidFill>
                        <a:effectLst/>
                        <a:latin typeface="Calibri (body)"/>
                      </a:endParaRPr>
                    </a:p>
                  </a:txBody>
                  <a:tcPr marL="68580" marR="68580" marT="34290" marB="34290">
                    <a:solidFill>
                      <a:schemeClr val="accent1">
                        <a:lumMod val="40000"/>
                        <a:lumOff val="60000"/>
                      </a:schemeClr>
                    </a:solidFill>
                  </a:tcPr>
                </a:tc>
                <a:tc>
                  <a:txBody>
                    <a:bodyPr/>
                    <a:lstStyle/>
                    <a:p>
                      <a:pPr algn="ctr" fontAlgn="base">
                        <a:lnSpc>
                          <a:spcPct val="100000"/>
                        </a:lnSpc>
                        <a:spcAft>
                          <a:spcPts val="600"/>
                        </a:spcAft>
                      </a:pPr>
                      <a:endParaRPr lang="en-US" sz="1200" dirty="0">
                        <a:solidFill>
                          <a:schemeClr val="tx1"/>
                        </a:solidFill>
                        <a:effectLst/>
                      </a:endParaRPr>
                    </a:p>
                    <a:p>
                      <a:pPr algn="ctr" fontAlgn="base">
                        <a:lnSpc>
                          <a:spcPct val="100000"/>
                        </a:lnSpc>
                        <a:spcAft>
                          <a:spcPts val="600"/>
                        </a:spcAft>
                      </a:pPr>
                      <a:r>
                        <a:rPr lang="en-US" sz="1200" dirty="0">
                          <a:solidFill>
                            <a:schemeClr val="tx1"/>
                          </a:solidFill>
                          <a:effectLst/>
                        </a:rPr>
                        <a:t>PGIC or PGIS</a:t>
                      </a:r>
                      <a:endParaRPr lang="en-US" sz="1200" dirty="0">
                        <a:solidFill>
                          <a:schemeClr val="tx1"/>
                        </a:solidFill>
                        <a:effectLst/>
                        <a:latin typeface="Calibri (body)"/>
                      </a:endParaRPr>
                    </a:p>
                  </a:txBody>
                  <a:tcPr marL="68580" marR="68580" marT="34290" marB="34290"/>
                </a:tc>
                <a:tc>
                  <a:txBody>
                    <a:bodyPr/>
                    <a:lstStyle/>
                    <a:p>
                      <a:pPr algn="ctr" fontAlgn="base">
                        <a:lnSpc>
                          <a:spcPct val="100000"/>
                        </a:lnSpc>
                        <a:spcAft>
                          <a:spcPts val="600"/>
                        </a:spcAft>
                      </a:pPr>
                      <a:endParaRPr lang="en-US" sz="1200" dirty="0">
                        <a:solidFill>
                          <a:schemeClr val="tx1"/>
                        </a:solidFill>
                        <a:effectLst/>
                      </a:endParaRPr>
                    </a:p>
                    <a:p>
                      <a:pPr lvl="0" algn="ctr">
                        <a:lnSpc>
                          <a:spcPct val="100000"/>
                        </a:lnSpc>
                        <a:spcAft>
                          <a:spcPts val="600"/>
                        </a:spcAft>
                        <a:buNone/>
                      </a:pPr>
                      <a:r>
                        <a:rPr lang="en-US" sz="1200" dirty="0">
                          <a:solidFill>
                            <a:schemeClr val="tx1"/>
                          </a:solidFill>
                          <a:effectLst/>
                        </a:rPr>
                        <a:t>NIDA</a:t>
                      </a:r>
                    </a:p>
                    <a:p>
                      <a:pPr algn="ctr" fontAlgn="base">
                        <a:lnSpc>
                          <a:spcPct val="100000"/>
                        </a:lnSpc>
                        <a:spcAft>
                          <a:spcPts val="600"/>
                        </a:spcAft>
                      </a:pPr>
                      <a:r>
                        <a:rPr lang="en-US" sz="1200" dirty="0">
                          <a:solidFill>
                            <a:schemeClr val="tx1"/>
                          </a:solidFill>
                          <a:effectLst/>
                        </a:rPr>
                        <a:t>Modified        </a:t>
                      </a:r>
                    </a:p>
                    <a:p>
                      <a:pPr algn="ctr" fontAlgn="base">
                        <a:lnSpc>
                          <a:spcPct val="100000"/>
                        </a:lnSpc>
                        <a:spcAft>
                          <a:spcPts val="600"/>
                        </a:spcAft>
                      </a:pPr>
                      <a:r>
                        <a:rPr lang="en-US" sz="1200" dirty="0">
                          <a:solidFill>
                            <a:schemeClr val="tx1"/>
                          </a:solidFill>
                          <a:effectLst/>
                        </a:rPr>
                        <a:t>Assist Tool</a:t>
                      </a:r>
                      <a:endParaRPr lang="en-US" sz="1200" dirty="0">
                        <a:solidFill>
                          <a:schemeClr val="tx1"/>
                        </a:solidFill>
                        <a:effectLst/>
                        <a:latin typeface="Calibri (body)"/>
                      </a:endParaRPr>
                    </a:p>
                  </a:txBody>
                  <a:tcPr marL="68580" marR="68580" marT="34290" marB="34290">
                    <a:solidFill>
                      <a:schemeClr val="accent1">
                        <a:lumMod val="40000"/>
                        <a:lumOff val="60000"/>
                      </a:schemeClr>
                    </a:solidFill>
                  </a:tcPr>
                </a:tc>
                <a:tc>
                  <a:txBody>
                    <a:bodyPr/>
                    <a:lstStyle/>
                    <a:p>
                      <a:pPr algn="ctr" fontAlgn="base">
                        <a:lnSpc>
                          <a:spcPct val="100000"/>
                        </a:lnSpc>
                        <a:spcBef>
                          <a:spcPts val="600"/>
                        </a:spcBef>
                        <a:spcAft>
                          <a:spcPts val="0"/>
                        </a:spcAft>
                      </a:pPr>
                      <a:endParaRPr lang="en-US" sz="1200" dirty="0">
                        <a:solidFill>
                          <a:schemeClr val="tx1"/>
                        </a:solidFill>
                        <a:effectLst/>
                      </a:endParaRPr>
                    </a:p>
                    <a:p>
                      <a:pPr lvl="0" algn="ctr">
                        <a:lnSpc>
                          <a:spcPct val="100000"/>
                        </a:lnSpc>
                        <a:spcBef>
                          <a:spcPts val="600"/>
                        </a:spcBef>
                        <a:spcAft>
                          <a:spcPts val="0"/>
                        </a:spcAft>
                        <a:buNone/>
                      </a:pPr>
                      <a:r>
                        <a:rPr lang="en-US" sz="1200" dirty="0">
                          <a:solidFill>
                            <a:schemeClr val="tx1"/>
                          </a:solidFill>
                          <a:effectLst/>
                        </a:rPr>
                        <a:t>Individual </a:t>
                      </a:r>
                    </a:p>
                    <a:p>
                      <a:pPr algn="ctr" fontAlgn="base">
                        <a:lnSpc>
                          <a:spcPct val="100000"/>
                        </a:lnSpc>
                        <a:spcBef>
                          <a:spcPts val="600"/>
                        </a:spcBef>
                        <a:spcAft>
                          <a:spcPts val="0"/>
                        </a:spcAft>
                      </a:pPr>
                      <a:r>
                        <a:rPr lang="en-US" sz="1200" dirty="0">
                          <a:solidFill>
                            <a:schemeClr val="tx1"/>
                          </a:solidFill>
                          <a:effectLst/>
                        </a:rPr>
                        <a:t>Factors of </a:t>
                      </a:r>
                    </a:p>
                    <a:p>
                      <a:pPr algn="ctr" fontAlgn="base">
                        <a:lnSpc>
                          <a:spcPct val="100000"/>
                        </a:lnSpc>
                        <a:spcBef>
                          <a:spcPts val="600"/>
                        </a:spcBef>
                        <a:spcAft>
                          <a:spcPts val="0"/>
                        </a:spcAft>
                      </a:pPr>
                      <a:r>
                        <a:rPr lang="en-US" sz="1200" dirty="0">
                          <a:solidFill>
                            <a:schemeClr val="tx1"/>
                          </a:solidFill>
                          <a:effectLst/>
                        </a:rPr>
                        <a:t>MME + </a:t>
                      </a:r>
                    </a:p>
                    <a:p>
                      <a:pPr algn="ctr" fontAlgn="base">
                        <a:lnSpc>
                          <a:spcPct val="100000"/>
                        </a:lnSpc>
                        <a:spcBef>
                          <a:spcPts val="600"/>
                        </a:spcBef>
                        <a:spcAft>
                          <a:spcPts val="0"/>
                        </a:spcAft>
                      </a:pPr>
                      <a:r>
                        <a:rPr lang="en-US" sz="1200" dirty="0">
                          <a:solidFill>
                            <a:schemeClr val="tx1"/>
                          </a:solidFill>
                          <a:effectLst/>
                        </a:rPr>
                        <a:t>Total MME</a:t>
                      </a:r>
                      <a:endParaRPr lang="en-US" sz="1200" dirty="0">
                        <a:solidFill>
                          <a:schemeClr val="tx1"/>
                        </a:solidFill>
                        <a:effectLst/>
                        <a:latin typeface="Calibri (body)"/>
                      </a:endParaRPr>
                    </a:p>
                  </a:txBody>
                  <a:tcPr marL="68580" marR="68580" marT="34290" marB="34290"/>
                </a:tc>
                <a:tc>
                  <a:txBody>
                    <a:bodyPr/>
                    <a:lstStyle/>
                    <a:p>
                      <a:pPr algn="ctr" fontAlgn="base">
                        <a:lnSpc>
                          <a:spcPct val="100000"/>
                        </a:lnSpc>
                        <a:spcAft>
                          <a:spcPts val="600"/>
                        </a:spcAft>
                      </a:pPr>
                      <a:endParaRPr lang="en-US" sz="1200" dirty="0">
                        <a:solidFill>
                          <a:schemeClr val="tx1"/>
                        </a:solidFill>
                        <a:effectLst/>
                      </a:endParaRPr>
                    </a:p>
                    <a:p>
                      <a:pPr algn="ctr" fontAlgn="base">
                        <a:lnSpc>
                          <a:spcPct val="100000"/>
                        </a:lnSpc>
                        <a:spcAft>
                          <a:spcPts val="600"/>
                        </a:spcAft>
                      </a:pPr>
                      <a:r>
                        <a:rPr lang="en-US" sz="1200" dirty="0">
                          <a:solidFill>
                            <a:schemeClr val="tx1"/>
                          </a:solidFill>
                          <a:effectLst/>
                        </a:rPr>
                        <a:t>Child</a:t>
                      </a:r>
                    </a:p>
                    <a:p>
                      <a:pPr algn="ctr" fontAlgn="base">
                        <a:lnSpc>
                          <a:spcPct val="100000"/>
                        </a:lnSpc>
                        <a:spcAft>
                          <a:spcPts val="600"/>
                        </a:spcAft>
                      </a:pPr>
                      <a:r>
                        <a:rPr lang="en-US" sz="1200" dirty="0">
                          <a:solidFill>
                            <a:schemeClr val="tx1"/>
                          </a:solidFill>
                          <a:effectLst/>
                        </a:rPr>
                        <a:t>Demographics</a:t>
                      </a:r>
                      <a:endParaRPr lang="en-US" sz="1200" dirty="0">
                        <a:solidFill>
                          <a:schemeClr val="tx1"/>
                        </a:solidFill>
                        <a:effectLst/>
                        <a:latin typeface="Calibri (body)"/>
                      </a:endParaRPr>
                    </a:p>
                  </a:txBody>
                  <a:tcPr marL="68580" marR="68580" marT="34290" marB="34290">
                    <a:solidFill>
                      <a:schemeClr val="accent1">
                        <a:lumMod val="40000"/>
                        <a:lumOff val="60000"/>
                      </a:schemeClr>
                    </a:solidFill>
                  </a:tcPr>
                </a:tc>
                <a:extLst>
                  <a:ext uri="{0D108BD9-81ED-4DB2-BD59-A6C34878D82A}">
                    <a16:rowId xmlns:a16="http://schemas.microsoft.com/office/drawing/2014/main" val="1016674899"/>
                  </a:ext>
                </a:extLst>
              </a:tr>
            </a:tbl>
          </a:graphicData>
        </a:graphic>
      </p:graphicFrame>
      <p:sp>
        <p:nvSpPr>
          <p:cNvPr id="10" name="Title 1">
            <a:extLst>
              <a:ext uri="{FF2B5EF4-FFF2-40B4-BE49-F238E27FC236}">
                <a16:creationId xmlns:a16="http://schemas.microsoft.com/office/drawing/2014/main" id="{9867D929-7B04-E8E3-FDE0-BAA91C4B03FA}"/>
              </a:ext>
            </a:extLst>
          </p:cNvPr>
          <p:cNvSpPr>
            <a:spLocks noGrp="1"/>
          </p:cNvSpPr>
          <p:nvPr>
            <p:ph type="title"/>
          </p:nvPr>
        </p:nvSpPr>
        <p:spPr>
          <a:xfrm>
            <a:off x="-354673" y="570764"/>
            <a:ext cx="7886700" cy="741407"/>
          </a:xfrm>
        </p:spPr>
        <p:txBody>
          <a:bodyPr/>
          <a:lstStyle/>
          <a:p>
            <a:pPr algn="ctr"/>
            <a:r>
              <a:rPr lang="en-US" dirty="0"/>
              <a:t>Pediatric Questionnaires (cont.)</a:t>
            </a:r>
            <a:endParaRPr lang="en-US" dirty="0">
              <a:cs typeface="Arial" panose="020B0604020202020204"/>
            </a:endParaRPr>
          </a:p>
        </p:txBody>
      </p:sp>
    </p:spTree>
    <p:extLst>
      <p:ext uri="{BB962C8B-B14F-4D97-AF65-F5344CB8AC3E}">
        <p14:creationId xmlns:p14="http://schemas.microsoft.com/office/powerpoint/2010/main" val="1675342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7BFF1-D3BF-5CD8-BB54-E308AE7694B1}"/>
              </a:ext>
            </a:extLst>
          </p:cNvPr>
          <p:cNvSpPr>
            <a:spLocks noGrp="1"/>
          </p:cNvSpPr>
          <p:nvPr>
            <p:ph type="title"/>
          </p:nvPr>
        </p:nvSpPr>
        <p:spPr>
          <a:xfrm>
            <a:off x="0" y="906213"/>
            <a:ext cx="10039900" cy="1009651"/>
          </a:xfrm>
        </p:spPr>
        <p:txBody>
          <a:bodyPr>
            <a:normAutofit/>
          </a:bodyPr>
          <a:lstStyle/>
          <a:p>
            <a:r>
              <a:rPr lang="en-US"/>
              <a:t>Core Demographics (Adult and Pediatric)</a:t>
            </a:r>
          </a:p>
        </p:txBody>
      </p:sp>
      <p:sp>
        <p:nvSpPr>
          <p:cNvPr id="4" name="Content Placeholder 3">
            <a:extLst>
              <a:ext uri="{FF2B5EF4-FFF2-40B4-BE49-F238E27FC236}">
                <a16:creationId xmlns:a16="http://schemas.microsoft.com/office/drawing/2014/main" id="{559ED7E2-AFAB-D249-F9F0-7803B07C2ACD}"/>
              </a:ext>
            </a:extLst>
          </p:cNvPr>
          <p:cNvSpPr>
            <a:spLocks noGrp="1"/>
          </p:cNvSpPr>
          <p:nvPr>
            <p:ph sz="half" idx="1"/>
          </p:nvPr>
        </p:nvSpPr>
        <p:spPr>
          <a:xfrm>
            <a:off x="232272" y="2036782"/>
            <a:ext cx="5181600" cy="4351338"/>
          </a:xfrm>
        </p:spPr>
        <p:txBody>
          <a:bodyPr vert="horz" lIns="91440" tIns="45720" rIns="91440" bIns="45720" rtlCol="0" anchor="t">
            <a:normAutofit/>
          </a:bodyPr>
          <a:lstStyle/>
          <a:p>
            <a:r>
              <a:rPr lang="en-US" sz="2800" dirty="0"/>
              <a:t>Date of Birth</a:t>
            </a:r>
            <a:endParaRPr lang="en-US" sz="2800" dirty="0">
              <a:cs typeface="Arial"/>
            </a:endParaRPr>
          </a:p>
          <a:p>
            <a:r>
              <a:rPr lang="en-US" sz="2800" dirty="0"/>
              <a:t>Age</a:t>
            </a:r>
            <a:endParaRPr lang="en-US" sz="2800" dirty="0">
              <a:cs typeface="Arial"/>
            </a:endParaRPr>
          </a:p>
          <a:p>
            <a:r>
              <a:rPr lang="en-US" sz="2800" dirty="0"/>
              <a:t>Sex</a:t>
            </a:r>
            <a:endParaRPr lang="en-US" sz="2800" dirty="0">
              <a:cs typeface="Arial"/>
            </a:endParaRPr>
          </a:p>
          <a:p>
            <a:r>
              <a:rPr lang="en-US" sz="2800" dirty="0"/>
              <a:t>Ethnicity, Race</a:t>
            </a:r>
            <a:endParaRPr lang="en-US" sz="2800" dirty="0">
              <a:cs typeface="Arial"/>
            </a:endParaRPr>
          </a:p>
          <a:p>
            <a:r>
              <a:rPr lang="en-US" sz="2800" dirty="0"/>
              <a:t>Highest Level of Education</a:t>
            </a:r>
          </a:p>
          <a:p>
            <a:r>
              <a:rPr lang="en-US" dirty="0">
                <a:cs typeface="Arial"/>
              </a:rPr>
              <a:t>Employment Status</a:t>
            </a:r>
            <a:endParaRPr lang="en-US" sz="2800" dirty="0">
              <a:cs typeface="Arial"/>
            </a:endParaRPr>
          </a:p>
          <a:p>
            <a:endParaRPr lang="en-US" dirty="0"/>
          </a:p>
        </p:txBody>
      </p:sp>
      <p:sp>
        <p:nvSpPr>
          <p:cNvPr id="5" name="Content Placeholder 4">
            <a:extLst>
              <a:ext uri="{FF2B5EF4-FFF2-40B4-BE49-F238E27FC236}">
                <a16:creationId xmlns:a16="http://schemas.microsoft.com/office/drawing/2014/main" id="{7DDC5DCE-A769-C66C-3DC6-F9DDE1CBA832}"/>
              </a:ext>
            </a:extLst>
          </p:cNvPr>
          <p:cNvSpPr>
            <a:spLocks noGrp="1"/>
          </p:cNvSpPr>
          <p:nvPr>
            <p:ph sz="half" idx="2"/>
          </p:nvPr>
        </p:nvSpPr>
        <p:spPr>
          <a:xfrm>
            <a:off x="6163021" y="2035443"/>
            <a:ext cx="5181600" cy="4351338"/>
          </a:xfrm>
        </p:spPr>
        <p:txBody>
          <a:bodyPr/>
          <a:lstStyle/>
          <a:p>
            <a:r>
              <a:rPr lang="en-US" sz="2800"/>
              <a:t>Relationship Status</a:t>
            </a:r>
            <a:endParaRPr lang="en-US" sz="2800">
              <a:cs typeface="Arial"/>
            </a:endParaRPr>
          </a:p>
          <a:p>
            <a:r>
              <a:rPr lang="en-US" sz="2800"/>
              <a:t>Annual Household Income</a:t>
            </a:r>
            <a:endParaRPr lang="en-US" sz="2800">
              <a:cs typeface="Arial"/>
            </a:endParaRPr>
          </a:p>
          <a:p>
            <a:r>
              <a:rPr lang="en-US" sz="2800"/>
              <a:t>Applied for Disability Insurance</a:t>
            </a:r>
            <a:endParaRPr lang="en-US" sz="2800">
              <a:cs typeface="Arial"/>
            </a:endParaRPr>
          </a:p>
          <a:p>
            <a:r>
              <a:rPr lang="en-US" sz="2800"/>
              <a:t>Pain Duration</a:t>
            </a:r>
            <a:endParaRPr lang="en-US" sz="2800">
              <a:cs typeface="Arial"/>
            </a:endParaRPr>
          </a:p>
          <a:p>
            <a:r>
              <a:rPr lang="en-US" sz="2800"/>
              <a:t>RUCA Code (based on Zip code) </a:t>
            </a:r>
          </a:p>
          <a:p>
            <a:r>
              <a:rPr lang="en-US" sz="2800"/>
              <a:t>Social Determinates of Health</a:t>
            </a:r>
          </a:p>
          <a:p>
            <a:endParaRPr lang="en-US"/>
          </a:p>
        </p:txBody>
      </p:sp>
      <p:sp>
        <p:nvSpPr>
          <p:cNvPr id="6" name="TextBox 5">
            <a:extLst>
              <a:ext uri="{FF2B5EF4-FFF2-40B4-BE49-F238E27FC236}">
                <a16:creationId xmlns:a16="http://schemas.microsoft.com/office/drawing/2014/main" id="{D4B03407-9B05-042E-4E48-600DA932A72A}"/>
              </a:ext>
            </a:extLst>
          </p:cNvPr>
          <p:cNvSpPr txBox="1"/>
          <p:nvPr/>
        </p:nvSpPr>
        <p:spPr>
          <a:xfrm>
            <a:off x="5911516" y="6104034"/>
            <a:ext cx="6280484" cy="369332"/>
          </a:xfrm>
          <a:prstGeom prst="rect">
            <a:avLst/>
          </a:prstGeom>
          <a:noFill/>
        </p:spPr>
        <p:txBody>
          <a:bodyPr wrap="square" lIns="91440" tIns="45720" rIns="91440" bIns="45720" rtlCol="0" anchor="t">
            <a:spAutoFit/>
          </a:bodyPr>
          <a:lstStyle/>
          <a:p>
            <a:r>
              <a:rPr lang="en-US"/>
              <a:t>*Demographics are, for the most part, </a:t>
            </a:r>
            <a:r>
              <a:rPr lang="en-US">
                <a:hlinkClick r:id="rId3"/>
              </a:rPr>
              <a:t>CDISC</a:t>
            </a:r>
            <a:r>
              <a:rPr lang="en-US"/>
              <a:t> compliant</a:t>
            </a:r>
          </a:p>
        </p:txBody>
      </p:sp>
    </p:spTree>
    <p:extLst>
      <p:ext uri="{BB962C8B-B14F-4D97-AF65-F5344CB8AC3E}">
        <p14:creationId xmlns:p14="http://schemas.microsoft.com/office/powerpoint/2010/main" val="410723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494040E-6A4E-59C9-C3C2-ECF71706AA4B}"/>
              </a:ext>
            </a:extLst>
          </p:cNvPr>
          <p:cNvSpPr>
            <a:spLocks noGrp="1"/>
          </p:cNvSpPr>
          <p:nvPr>
            <p:ph type="title"/>
          </p:nvPr>
        </p:nvSpPr>
        <p:spPr>
          <a:xfrm>
            <a:off x="-671402" y="832277"/>
            <a:ext cx="10595717" cy="997465"/>
          </a:xfrm>
        </p:spPr>
        <p:txBody>
          <a:bodyPr>
            <a:noAutofit/>
          </a:bodyPr>
          <a:lstStyle/>
          <a:p>
            <a:pPr algn="ctr"/>
            <a:r>
              <a:rPr lang="en-US" sz="3600">
                <a:latin typeface="Calibri"/>
                <a:ea typeface="Calibri" panose="020F0502020204030204" pitchFamily="34" charset="0"/>
                <a:cs typeface="Calibri"/>
              </a:rPr>
              <a:t>Opioid Morphine Milligram Equivalent (MME) Calculation</a:t>
            </a:r>
            <a:endParaRPr lang="en-US" sz="3600">
              <a:latin typeface="Calibri"/>
              <a:cs typeface="Calibri"/>
            </a:endParaRPr>
          </a:p>
        </p:txBody>
      </p:sp>
      <p:sp>
        <p:nvSpPr>
          <p:cNvPr id="6" name="Content Placeholder 5">
            <a:extLst>
              <a:ext uri="{FF2B5EF4-FFF2-40B4-BE49-F238E27FC236}">
                <a16:creationId xmlns:a16="http://schemas.microsoft.com/office/drawing/2014/main" id="{6F921613-DEC4-38AF-CE93-D180DCEDC3EA}"/>
              </a:ext>
            </a:extLst>
          </p:cNvPr>
          <p:cNvSpPr>
            <a:spLocks noGrp="1"/>
          </p:cNvSpPr>
          <p:nvPr>
            <p:ph idx="1"/>
          </p:nvPr>
        </p:nvSpPr>
        <p:spPr>
          <a:xfrm>
            <a:off x="265323" y="1979860"/>
            <a:ext cx="10515600" cy="4630259"/>
          </a:xfrm>
        </p:spPr>
        <p:txBody>
          <a:bodyPr vert="horz" lIns="91440" tIns="45720" rIns="91440" bIns="45720" rtlCol="0" anchor="t">
            <a:normAutofit/>
          </a:bodyPr>
          <a:lstStyle/>
          <a:p>
            <a:pPr marL="0" indent="0">
              <a:buNone/>
            </a:pPr>
            <a:r>
              <a:rPr lang="en-US" sz="2100" b="1">
                <a:solidFill>
                  <a:srgbClr val="6B8AAE"/>
                </a:solidFill>
                <a:ea typeface="Calibri"/>
                <a:cs typeface="Calibri"/>
              </a:rPr>
              <a:t>Clinical pain studies funded by the NIH HEAL Initiative are required to monitor legitimate prescription opioid use reported in morphine milligram equivalents (MME).</a:t>
            </a:r>
            <a:r>
              <a:rPr lang="en-US" sz="2100" b="1">
                <a:solidFill>
                  <a:srgbClr val="7F98B6"/>
                </a:solidFill>
                <a:ea typeface="Calibri"/>
                <a:cs typeface="Calibri"/>
              </a:rPr>
              <a:t> </a:t>
            </a:r>
          </a:p>
          <a:p>
            <a:pPr marL="0" indent="0">
              <a:buNone/>
            </a:pPr>
            <a:r>
              <a:rPr lang="en-US" sz="2100">
                <a:solidFill>
                  <a:srgbClr val="000000"/>
                </a:solidFill>
                <a:ea typeface="Calibri"/>
                <a:cs typeface="Calibri"/>
              </a:rPr>
              <a:t>Studies must report the following information:</a:t>
            </a:r>
          </a:p>
          <a:p>
            <a:r>
              <a:rPr lang="en-US" sz="1700">
                <a:solidFill>
                  <a:srgbClr val="000000"/>
                </a:solidFill>
              </a:rPr>
              <a:t>Name of opioid</a:t>
            </a:r>
            <a:endParaRPr lang="en-US" sz="1700">
              <a:solidFill>
                <a:srgbClr val="000000"/>
              </a:solidFill>
              <a:ea typeface="Calibri"/>
              <a:cs typeface="Calibri"/>
            </a:endParaRPr>
          </a:p>
          <a:p>
            <a:r>
              <a:rPr lang="en-US" sz="1700">
                <a:solidFill>
                  <a:srgbClr val="000000"/>
                </a:solidFill>
              </a:rPr>
              <a:t>Dose of opioid</a:t>
            </a:r>
            <a:endParaRPr lang="en-US" sz="1700">
              <a:solidFill>
                <a:srgbClr val="000000"/>
              </a:solidFill>
              <a:ea typeface="Calibri"/>
              <a:cs typeface="Calibri"/>
            </a:endParaRPr>
          </a:p>
          <a:p>
            <a:r>
              <a:rPr lang="en-US" sz="1700">
                <a:solidFill>
                  <a:srgbClr val="000000"/>
                </a:solidFill>
              </a:rPr>
              <a:t>Prescription duration</a:t>
            </a:r>
            <a:endParaRPr lang="en-US" sz="1700">
              <a:solidFill>
                <a:srgbClr val="000000"/>
              </a:solidFill>
              <a:ea typeface="Calibri"/>
              <a:cs typeface="Calibri"/>
            </a:endParaRPr>
          </a:p>
          <a:p>
            <a:pPr lvl="1"/>
            <a:r>
              <a:rPr lang="en-US" sz="1700">
                <a:solidFill>
                  <a:srgbClr val="000000"/>
                </a:solidFill>
              </a:rPr>
              <a:t>Total days exposed (if different from prescription duration)</a:t>
            </a:r>
            <a:endParaRPr lang="en-US" sz="1700">
              <a:solidFill>
                <a:srgbClr val="000000"/>
              </a:solidFill>
              <a:ea typeface="Calibri"/>
              <a:cs typeface="Calibri"/>
            </a:endParaRPr>
          </a:p>
          <a:p>
            <a:pPr lvl="1"/>
            <a:r>
              <a:rPr lang="en-US" sz="1700">
                <a:solidFill>
                  <a:srgbClr val="000000"/>
                </a:solidFill>
              </a:rPr>
              <a:t>Days elapsed during follow-up, hospital stay or enrollment (if different)</a:t>
            </a:r>
            <a:endParaRPr lang="en-US" sz="1700">
              <a:solidFill>
                <a:srgbClr val="000000"/>
              </a:solidFill>
              <a:ea typeface="Calibri"/>
              <a:cs typeface="Calibri"/>
            </a:endParaRPr>
          </a:p>
          <a:p>
            <a:r>
              <a:rPr lang="en-US" sz="1700">
                <a:solidFill>
                  <a:srgbClr val="000000"/>
                </a:solidFill>
                <a:hlinkClick r:id="rId3">
                  <a:extLst>
                    <a:ext uri="{A12FA001-AC4F-418D-AE19-62706E023703}">
                      <ahyp:hlinkClr xmlns:ahyp="http://schemas.microsoft.com/office/drawing/2018/hyperlinkcolor" val="tx"/>
                    </a:ext>
                  </a:extLst>
                </a:hlinkClick>
              </a:rPr>
              <a:t>MME conversion factor</a:t>
            </a:r>
            <a:r>
              <a:rPr lang="en-US" sz="1700">
                <a:solidFill>
                  <a:srgbClr val="000000"/>
                </a:solidFill>
              </a:rPr>
              <a:t> </a:t>
            </a:r>
            <a:r>
              <a:rPr lang="en-US" sz="1700" b="1">
                <a:solidFill>
                  <a:srgbClr val="000000"/>
                </a:solidFill>
              </a:rPr>
              <a:t>pdf  83.69 kb</a:t>
            </a:r>
            <a:endParaRPr lang="en-US" sz="1700">
              <a:solidFill>
                <a:srgbClr val="000000"/>
              </a:solidFill>
            </a:endParaRPr>
          </a:p>
          <a:p>
            <a:pPr lvl="1"/>
            <a:r>
              <a:rPr lang="en-US" sz="1700">
                <a:solidFill>
                  <a:srgbClr val="000000"/>
                </a:solidFill>
              </a:rPr>
              <a:t>If known: MME value</a:t>
            </a:r>
            <a:endParaRPr lang="en-US" sz="1700">
              <a:solidFill>
                <a:srgbClr val="000000"/>
              </a:solidFill>
              <a:ea typeface="Calibri"/>
              <a:cs typeface="Calibri"/>
            </a:endParaRPr>
          </a:p>
          <a:p>
            <a:pPr lvl="2"/>
            <a:r>
              <a:rPr lang="en-US" sz="1700">
                <a:solidFill>
                  <a:srgbClr val="000000"/>
                </a:solidFill>
              </a:rPr>
              <a:t>If MME value is provided, please indicate how it was calculated (i.e., Total Days Supply, On-therapy Days, Fixed Observation Window, or Maximum Daily Dose)</a:t>
            </a:r>
            <a:endParaRPr lang="en-US" sz="1700">
              <a:solidFill>
                <a:srgbClr val="000000"/>
              </a:solidFill>
              <a:ea typeface="Calibri"/>
              <a:cs typeface="Calibri"/>
            </a:endParaRPr>
          </a:p>
        </p:txBody>
      </p:sp>
    </p:spTree>
    <p:extLst>
      <p:ext uri="{BB962C8B-B14F-4D97-AF65-F5344CB8AC3E}">
        <p14:creationId xmlns:p14="http://schemas.microsoft.com/office/powerpoint/2010/main" val="3479120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5319B-3482-8342-EEAE-AD47E89A0323}"/>
              </a:ext>
            </a:extLst>
          </p:cNvPr>
          <p:cNvSpPr>
            <a:spLocks noGrp="1"/>
          </p:cNvSpPr>
          <p:nvPr>
            <p:ph type="title"/>
          </p:nvPr>
        </p:nvSpPr>
        <p:spPr>
          <a:xfrm>
            <a:off x="82420" y="674030"/>
            <a:ext cx="8155675" cy="867368"/>
          </a:xfrm>
        </p:spPr>
        <p:txBody>
          <a:bodyPr/>
          <a:lstStyle/>
          <a:p>
            <a:r>
              <a:rPr lang="en-US"/>
              <a:t>Supplemental Questionnaires</a:t>
            </a:r>
          </a:p>
        </p:txBody>
      </p:sp>
      <p:sp>
        <p:nvSpPr>
          <p:cNvPr id="3" name="Content Placeholder 2">
            <a:extLst>
              <a:ext uri="{FF2B5EF4-FFF2-40B4-BE49-F238E27FC236}">
                <a16:creationId xmlns:a16="http://schemas.microsoft.com/office/drawing/2014/main" id="{3AB448A8-D13A-8E03-E7FD-C9D53C8FEA9C}"/>
              </a:ext>
            </a:extLst>
          </p:cNvPr>
          <p:cNvSpPr>
            <a:spLocks noGrp="1"/>
          </p:cNvSpPr>
          <p:nvPr>
            <p:ph idx="1"/>
          </p:nvPr>
        </p:nvSpPr>
        <p:spPr>
          <a:xfrm>
            <a:off x="224428" y="1544413"/>
            <a:ext cx="11743141" cy="4082714"/>
          </a:xfrm>
        </p:spPr>
        <p:txBody>
          <a:bodyPr vert="horz" lIns="91440" tIns="45720" rIns="91440" bIns="45720" rtlCol="0" anchor="t">
            <a:noAutofit/>
          </a:bodyPr>
          <a:lstStyle/>
          <a:p>
            <a:r>
              <a:rPr lang="en-US" b="1">
                <a:solidFill>
                  <a:schemeClr val="tx2">
                    <a:lumMod val="50000"/>
                  </a:schemeClr>
                </a:solidFill>
              </a:rPr>
              <a:t>Supplemental CDEs = </a:t>
            </a:r>
            <a:r>
              <a:rPr lang="en-US"/>
              <a:t>screening tools outside of core CDEs selected by HEAL PIs</a:t>
            </a:r>
            <a:endParaRPr lang="en-US">
              <a:ea typeface="Calibri"/>
              <a:cs typeface="Arial" panose="020B0604020202020204"/>
            </a:endParaRPr>
          </a:p>
          <a:p>
            <a:pPr lvl="1"/>
            <a:r>
              <a:rPr lang="en-US" sz="2800"/>
              <a:t> </a:t>
            </a:r>
            <a:r>
              <a:rPr lang="en-US"/>
              <a:t>May be unique to the study (pain condition-specific or study-relevant measures)</a:t>
            </a:r>
          </a:p>
          <a:p>
            <a:pPr lvl="1"/>
            <a:r>
              <a:rPr lang="en-US"/>
              <a:t>~ 600 distinct supplemental questionnaires accepted by HEAL (in </a:t>
            </a:r>
            <a:r>
              <a:rPr lang="en-US">
                <a:hlinkClick r:id="rId3"/>
              </a:rPr>
              <a:t>repository</a:t>
            </a:r>
            <a:r>
              <a:rPr lang="en-US"/>
              <a:t>)</a:t>
            </a:r>
            <a:endParaRPr lang="en-US" b="1">
              <a:solidFill>
                <a:schemeClr val="tx2">
                  <a:lumMod val="50000"/>
                </a:schemeClr>
              </a:solidFill>
            </a:endParaRPr>
          </a:p>
          <a:p>
            <a:pPr lvl="1"/>
            <a:r>
              <a:rPr lang="en-US" b="1">
                <a:solidFill>
                  <a:schemeClr val="tx2">
                    <a:lumMod val="50000"/>
                  </a:schemeClr>
                </a:solidFill>
              </a:rPr>
              <a:t>Not required, but beneficial</a:t>
            </a:r>
            <a:endParaRPr lang="en-US" b="1">
              <a:solidFill>
                <a:schemeClr val="tx2">
                  <a:lumMod val="50000"/>
                </a:schemeClr>
              </a:solidFill>
              <a:ea typeface="Calibri"/>
              <a:cs typeface="Calibri"/>
            </a:endParaRPr>
          </a:p>
          <a:p>
            <a:pPr lvl="1"/>
            <a:r>
              <a:rPr lang="en-US">
                <a:cs typeface="Arial"/>
              </a:rPr>
              <a:t>Studies can locate questionnaires used by similar studies</a:t>
            </a:r>
            <a:endParaRPr lang="en-US">
              <a:ea typeface="Calibri"/>
              <a:cs typeface="Arial"/>
            </a:endParaRPr>
          </a:p>
          <a:p>
            <a:pPr lvl="1"/>
            <a:r>
              <a:rPr lang="en-US"/>
              <a:t>Allows for collecting data (in addition to the core CDEs) for the HEAL Data Ecosystem</a:t>
            </a:r>
            <a:endParaRPr lang="en-US">
              <a:ea typeface="Calibri"/>
              <a:cs typeface="Arial" panose="020B0604020202020204"/>
            </a:endParaRPr>
          </a:p>
          <a:p>
            <a:pPr marL="0" indent="0">
              <a:buNone/>
            </a:pPr>
            <a:endParaRPr lang="en-US"/>
          </a:p>
        </p:txBody>
      </p:sp>
      <p:graphicFrame>
        <p:nvGraphicFramePr>
          <p:cNvPr id="4" name="Table 3">
            <a:extLst>
              <a:ext uri="{FF2B5EF4-FFF2-40B4-BE49-F238E27FC236}">
                <a16:creationId xmlns:a16="http://schemas.microsoft.com/office/drawing/2014/main" id="{245FAA46-C426-3D89-10D6-1FA0FCED65DC}"/>
              </a:ext>
            </a:extLst>
          </p:cNvPr>
          <p:cNvGraphicFramePr>
            <a:graphicFrameLocks noGrp="1"/>
          </p:cNvGraphicFramePr>
          <p:nvPr>
            <p:extLst>
              <p:ext uri="{D42A27DB-BD31-4B8C-83A1-F6EECF244321}">
                <p14:modId xmlns:p14="http://schemas.microsoft.com/office/powerpoint/2010/main" val="3809303211"/>
              </p:ext>
            </p:extLst>
          </p:nvPr>
        </p:nvGraphicFramePr>
        <p:xfrm>
          <a:off x="1450932" y="4707698"/>
          <a:ext cx="10374534" cy="2073823"/>
        </p:xfrm>
        <a:graphic>
          <a:graphicData uri="http://schemas.openxmlformats.org/drawingml/2006/table">
            <a:tbl>
              <a:tblPr firstRow="1" bandRow="1">
                <a:tableStyleId>{5C22544A-7EE6-4342-B048-85BDC9FD1C3A}</a:tableStyleId>
              </a:tblPr>
              <a:tblGrid>
                <a:gridCol w="2954052">
                  <a:extLst>
                    <a:ext uri="{9D8B030D-6E8A-4147-A177-3AD203B41FA5}">
                      <a16:colId xmlns:a16="http://schemas.microsoft.com/office/drawing/2014/main" val="3847782408"/>
                    </a:ext>
                  </a:extLst>
                </a:gridCol>
                <a:gridCol w="2265123">
                  <a:extLst>
                    <a:ext uri="{9D8B030D-6E8A-4147-A177-3AD203B41FA5}">
                      <a16:colId xmlns:a16="http://schemas.microsoft.com/office/drawing/2014/main" val="1084805065"/>
                    </a:ext>
                  </a:extLst>
                </a:gridCol>
                <a:gridCol w="1334923">
                  <a:extLst>
                    <a:ext uri="{9D8B030D-6E8A-4147-A177-3AD203B41FA5}">
                      <a16:colId xmlns:a16="http://schemas.microsoft.com/office/drawing/2014/main" val="78993310"/>
                    </a:ext>
                  </a:extLst>
                </a:gridCol>
                <a:gridCol w="1847588">
                  <a:extLst>
                    <a:ext uri="{9D8B030D-6E8A-4147-A177-3AD203B41FA5}">
                      <a16:colId xmlns:a16="http://schemas.microsoft.com/office/drawing/2014/main" val="1768579560"/>
                    </a:ext>
                  </a:extLst>
                </a:gridCol>
                <a:gridCol w="1972848">
                  <a:extLst>
                    <a:ext uri="{9D8B030D-6E8A-4147-A177-3AD203B41FA5}">
                      <a16:colId xmlns:a16="http://schemas.microsoft.com/office/drawing/2014/main" val="50214178"/>
                    </a:ext>
                  </a:extLst>
                </a:gridCol>
              </a:tblGrid>
              <a:tr h="641263">
                <a:tc>
                  <a:txBody>
                    <a:bodyPr/>
                    <a:lstStyle/>
                    <a:p>
                      <a:r>
                        <a:rPr lang="en-US" sz="1600">
                          <a:latin typeface="Times New Roman"/>
                        </a:rPr>
                        <a:t>Description</a:t>
                      </a:r>
                    </a:p>
                  </a:txBody>
                  <a:tcPr>
                    <a:solidFill>
                      <a:srgbClr val="112E51"/>
                    </a:solidFill>
                  </a:tcPr>
                </a:tc>
                <a:tc>
                  <a:txBody>
                    <a:bodyPr/>
                    <a:lstStyle/>
                    <a:p>
                      <a:r>
                        <a:rPr lang="en-US" sz="1600">
                          <a:latin typeface="Times New Roman"/>
                        </a:rPr>
                        <a:t>File Name</a:t>
                      </a:r>
                    </a:p>
                  </a:txBody>
                  <a:tcPr>
                    <a:solidFill>
                      <a:srgbClr val="112E51"/>
                    </a:solidFill>
                  </a:tcPr>
                </a:tc>
                <a:tc>
                  <a:txBody>
                    <a:bodyPr/>
                    <a:lstStyle/>
                    <a:p>
                      <a:r>
                        <a:rPr lang="en-US" sz="1600">
                          <a:latin typeface="Times New Roman"/>
                        </a:rPr>
                        <a:t>Language</a:t>
                      </a:r>
                    </a:p>
                  </a:txBody>
                  <a:tcPr>
                    <a:solidFill>
                      <a:srgbClr val="112E51"/>
                    </a:solidFill>
                  </a:tcPr>
                </a:tc>
                <a:tc>
                  <a:txBody>
                    <a:bodyPr/>
                    <a:lstStyle/>
                    <a:p>
                      <a:r>
                        <a:rPr lang="en-US" sz="1600">
                          <a:latin typeface="Times New Roman"/>
                        </a:rPr>
                        <a:t>Core or Supplemental</a:t>
                      </a:r>
                    </a:p>
                  </a:txBody>
                  <a:tcPr>
                    <a:solidFill>
                      <a:srgbClr val="112E51"/>
                    </a:solidFill>
                  </a:tcPr>
                </a:tc>
                <a:tc>
                  <a:txBody>
                    <a:bodyPr/>
                    <a:lstStyle/>
                    <a:p>
                      <a:r>
                        <a:rPr lang="en-US" sz="1600">
                          <a:latin typeface="Times New Roman"/>
                        </a:rPr>
                        <a:t>Research Topic</a:t>
                      </a:r>
                    </a:p>
                  </a:txBody>
                  <a:tcPr>
                    <a:solidFill>
                      <a:srgbClr val="112E51"/>
                    </a:solidFill>
                  </a:tcPr>
                </a:tc>
                <a:extLst>
                  <a:ext uri="{0D108BD9-81ED-4DB2-BD59-A6C34878D82A}">
                    <a16:rowId xmlns:a16="http://schemas.microsoft.com/office/drawing/2014/main" val="2340364205"/>
                  </a:ext>
                </a:extLst>
              </a:tr>
              <a:tr h="1341714">
                <a:tc>
                  <a:txBody>
                    <a:bodyPr/>
                    <a:lstStyle/>
                    <a:p>
                      <a:r>
                        <a:rPr lang="en-US" sz="1600">
                          <a:latin typeface="Times New Roman"/>
                        </a:rPr>
                        <a:t>The Migraine Disability Assessment (MIDAS) questionnaire assesses headache-related disability with the aim of improving migraine care</a:t>
                      </a:r>
                    </a:p>
                  </a:txBody>
                  <a:tcPr/>
                </a:tc>
                <a:tc>
                  <a:txBody>
                    <a:bodyPr/>
                    <a:lstStyle/>
                    <a:p>
                      <a:pPr marL="285750" lvl="0" indent="-285750" algn="l">
                        <a:lnSpc>
                          <a:spcPct val="100000"/>
                        </a:lnSpc>
                        <a:spcBef>
                          <a:spcPts val="0"/>
                        </a:spcBef>
                        <a:spcAft>
                          <a:spcPts val="0"/>
                        </a:spcAft>
                        <a:buFont typeface="Arial"/>
                        <a:buChar char="•"/>
                      </a:pPr>
                      <a:r>
                        <a:rPr lang="en-US" sz="1400" b="0" i="0" u="none" strike="noStrike" noProof="0">
                          <a:solidFill>
                            <a:srgbClr val="212529"/>
                          </a:solidFill>
                          <a:latin typeface="Times New Roman"/>
                        </a:rPr>
                        <a:t>File</a:t>
                      </a:r>
                      <a:endParaRPr lang="en-US" sz="1400">
                        <a:latin typeface="Times New Roman"/>
                      </a:endParaRPr>
                    </a:p>
                    <a:p>
                      <a:pPr lvl="0" indent="0" algn="l">
                        <a:lnSpc>
                          <a:spcPct val="100000"/>
                        </a:lnSpc>
                        <a:spcBef>
                          <a:spcPts val="0"/>
                        </a:spcBef>
                        <a:spcAft>
                          <a:spcPts val="0"/>
                        </a:spcAft>
                        <a:buNone/>
                      </a:pPr>
                      <a:r>
                        <a:rPr lang="en-US" sz="1400" b="0" i="0" u="none" strike="noStrike" noProof="0">
                          <a:solidFill>
                            <a:srgbClr val="0044B3"/>
                          </a:solidFill>
                          <a:latin typeface="Times New Roman"/>
                          <a:hlinkClick r:id="rId4"/>
                        </a:rPr>
                        <a:t>midas-crf.docx</a:t>
                      </a:r>
                      <a:r>
                        <a:rPr lang="en-US" sz="1400" b="0" i="0" u="none" strike="noStrike" noProof="0">
                          <a:solidFill>
                            <a:srgbClr val="212529"/>
                          </a:solidFill>
                          <a:latin typeface="Times New Roman"/>
                        </a:rPr>
                        <a:t> (23.14 KB)</a:t>
                      </a:r>
                      <a:endParaRPr lang="en-US" sz="1400">
                        <a:latin typeface="Times New Roman"/>
                      </a:endParaRPr>
                    </a:p>
                    <a:p>
                      <a:pPr marL="285750" lvl="0" indent="-285750" algn="l">
                        <a:lnSpc>
                          <a:spcPct val="100000"/>
                        </a:lnSpc>
                        <a:spcBef>
                          <a:spcPts val="0"/>
                        </a:spcBef>
                        <a:spcAft>
                          <a:spcPts val="0"/>
                        </a:spcAft>
                        <a:buFont typeface="Arial"/>
                        <a:buChar char="•"/>
                      </a:pPr>
                      <a:r>
                        <a:rPr lang="en-US" sz="1400" b="0" i="0" u="none" strike="noStrike" noProof="0">
                          <a:solidFill>
                            <a:srgbClr val="212529"/>
                          </a:solidFill>
                          <a:latin typeface="Times New Roman"/>
                        </a:rPr>
                        <a:t>File</a:t>
                      </a:r>
                      <a:endParaRPr lang="en-US" sz="1400">
                        <a:latin typeface="Times New Roman"/>
                      </a:endParaRPr>
                    </a:p>
                    <a:p>
                      <a:pPr lvl="0" indent="0" algn="l">
                        <a:lnSpc>
                          <a:spcPct val="100000"/>
                        </a:lnSpc>
                        <a:spcBef>
                          <a:spcPts val="0"/>
                        </a:spcBef>
                        <a:spcAft>
                          <a:spcPts val="0"/>
                        </a:spcAft>
                        <a:buNone/>
                      </a:pPr>
                      <a:r>
                        <a:rPr lang="en-US" sz="1400" b="0" i="0" u="none" strike="noStrike" noProof="0">
                          <a:solidFill>
                            <a:srgbClr val="0044B3"/>
                          </a:solidFill>
                          <a:latin typeface="Times New Roman"/>
                          <a:hlinkClick r:id="rId5"/>
                        </a:rPr>
                        <a:t>midas-cde.xlsx</a:t>
                      </a:r>
                      <a:r>
                        <a:rPr lang="en-US" sz="1400" b="0" i="0" u="none" strike="noStrike" noProof="0">
                          <a:solidFill>
                            <a:srgbClr val="212529"/>
                          </a:solidFill>
                          <a:latin typeface="Times New Roman"/>
                        </a:rPr>
                        <a:t> (21 KB)</a:t>
                      </a:r>
                      <a:endParaRPr lang="en-US" sz="1400">
                        <a:latin typeface="Times New Roman"/>
                      </a:endParaRPr>
                    </a:p>
                    <a:p>
                      <a:pPr marL="0" lvl="0" indent="0" algn="l">
                        <a:lnSpc>
                          <a:spcPct val="100000"/>
                        </a:lnSpc>
                        <a:spcBef>
                          <a:spcPts val="0"/>
                        </a:spcBef>
                        <a:spcAft>
                          <a:spcPts val="0"/>
                        </a:spcAft>
                        <a:buNone/>
                      </a:pPr>
                      <a:endParaRPr lang="en-US" sz="1600" b="0" i="0" u="none" strike="noStrike" noProof="0">
                        <a:solidFill>
                          <a:srgbClr val="212529"/>
                        </a:solidFill>
                        <a:latin typeface="Times New Roman"/>
                      </a:endParaRPr>
                    </a:p>
                    <a:p>
                      <a:pPr lvl="0">
                        <a:buNone/>
                      </a:pPr>
                      <a:endParaRPr lang="en-US" sz="1600">
                        <a:latin typeface="Times New Roman"/>
                      </a:endParaRPr>
                    </a:p>
                  </a:txBody>
                  <a:tcPr/>
                </a:tc>
                <a:tc>
                  <a:txBody>
                    <a:bodyPr/>
                    <a:lstStyle/>
                    <a:p>
                      <a:r>
                        <a:rPr lang="en-US" sz="1600">
                          <a:latin typeface="Times New Roman"/>
                        </a:rPr>
                        <a:t>English</a:t>
                      </a:r>
                    </a:p>
                  </a:txBody>
                  <a:tcPr/>
                </a:tc>
                <a:tc>
                  <a:txBody>
                    <a:bodyPr/>
                    <a:lstStyle/>
                    <a:p>
                      <a:pPr marL="0" lvl="0" indent="0" algn="l">
                        <a:lnSpc>
                          <a:spcPct val="100000"/>
                        </a:lnSpc>
                        <a:spcBef>
                          <a:spcPts val="0"/>
                        </a:spcBef>
                        <a:spcAft>
                          <a:spcPts val="0"/>
                        </a:spcAft>
                        <a:buNone/>
                      </a:pPr>
                      <a:r>
                        <a:rPr lang="en-US" sz="1600">
                          <a:latin typeface="Times New Roman"/>
                        </a:rPr>
                        <a:t>Supplemental</a:t>
                      </a:r>
                    </a:p>
                  </a:txBody>
                  <a:tcPr/>
                </a:tc>
                <a:tc>
                  <a:txBody>
                    <a:bodyPr/>
                    <a:lstStyle/>
                    <a:p>
                      <a:r>
                        <a:rPr lang="en-US" sz="1600">
                          <a:latin typeface="Times New Roman"/>
                        </a:rPr>
                        <a:t>Headache/Migraine</a:t>
                      </a:r>
                    </a:p>
                  </a:txBody>
                  <a:tcPr/>
                </a:tc>
                <a:extLst>
                  <a:ext uri="{0D108BD9-81ED-4DB2-BD59-A6C34878D82A}">
                    <a16:rowId xmlns:a16="http://schemas.microsoft.com/office/drawing/2014/main" val="592754705"/>
                  </a:ext>
                </a:extLst>
              </a:tr>
            </a:tbl>
          </a:graphicData>
        </a:graphic>
      </p:graphicFrame>
      <p:sp>
        <p:nvSpPr>
          <p:cNvPr id="6" name="Right Bracket 5" descr="brackets around top and bottom rows of a table, showing an example of a supplemental CDE as it looks in the HEAL CDE repository online">
            <a:extLst>
              <a:ext uri="{FF2B5EF4-FFF2-40B4-BE49-F238E27FC236}">
                <a16:creationId xmlns:a16="http://schemas.microsoft.com/office/drawing/2014/main" id="{278FAA06-8767-F7CB-CE60-C3EC60557664}"/>
              </a:ext>
            </a:extLst>
          </p:cNvPr>
          <p:cNvSpPr/>
          <p:nvPr/>
        </p:nvSpPr>
        <p:spPr>
          <a:xfrm flipH="1">
            <a:off x="1257583" y="5164923"/>
            <a:ext cx="189072" cy="1089247"/>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30F6E52C-A35A-2F59-CDAE-F5336CB776D3}"/>
              </a:ext>
            </a:extLst>
          </p:cNvPr>
          <p:cNvSpPr txBox="1"/>
          <p:nvPr/>
        </p:nvSpPr>
        <p:spPr>
          <a:xfrm>
            <a:off x="229644" y="5521890"/>
            <a:ext cx="11273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Calibri"/>
                <a:cs typeface="Calibri"/>
              </a:rPr>
              <a:t>Example:</a:t>
            </a:r>
            <a:endParaRPr lang="en-US"/>
          </a:p>
        </p:txBody>
      </p:sp>
    </p:spTree>
    <p:extLst>
      <p:ext uri="{BB962C8B-B14F-4D97-AF65-F5344CB8AC3E}">
        <p14:creationId xmlns:p14="http://schemas.microsoft.com/office/powerpoint/2010/main" val="1458247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D1EF6-EA9F-D4EA-17EC-0DF1E032CCAB}"/>
              </a:ext>
            </a:extLst>
          </p:cNvPr>
          <p:cNvSpPr>
            <a:spLocks noGrp="1"/>
          </p:cNvSpPr>
          <p:nvPr>
            <p:ph type="title"/>
          </p:nvPr>
        </p:nvSpPr>
        <p:spPr>
          <a:xfrm>
            <a:off x="490255" y="1011037"/>
            <a:ext cx="6127928" cy="1642552"/>
          </a:xfrm>
        </p:spPr>
        <p:txBody>
          <a:bodyPr anchor="t">
            <a:normAutofit/>
          </a:bodyPr>
          <a:lstStyle/>
          <a:p>
            <a:r>
              <a:rPr lang="en-US" sz="3200">
                <a:ea typeface="Calibri Light"/>
                <a:cs typeface="Calibri Light"/>
              </a:rPr>
              <a:t>What to consider when choosing PROMs?</a:t>
            </a:r>
            <a:endParaRPr lang="en-US" sz="3200"/>
          </a:p>
        </p:txBody>
      </p:sp>
      <p:cxnSp>
        <p:nvCxnSpPr>
          <p:cNvPr id="24" name="Straight Connector 23">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D5F38CD-D897-F365-D564-51F63463950B}"/>
              </a:ext>
            </a:extLst>
          </p:cNvPr>
          <p:cNvSpPr>
            <a:spLocks noGrp="1"/>
          </p:cNvSpPr>
          <p:nvPr>
            <p:ph idx="1"/>
          </p:nvPr>
        </p:nvSpPr>
        <p:spPr>
          <a:xfrm>
            <a:off x="861860" y="2075288"/>
            <a:ext cx="5753632" cy="4195911"/>
          </a:xfrm>
        </p:spPr>
        <p:txBody>
          <a:bodyPr vert="horz" lIns="91440" tIns="45720" rIns="91440" bIns="45720" rtlCol="0" anchor="t">
            <a:noAutofit/>
          </a:bodyPr>
          <a:lstStyle/>
          <a:p>
            <a:r>
              <a:rPr lang="en-US" sz="1800">
                <a:ea typeface="Calibri"/>
                <a:cs typeface="Calibri"/>
              </a:rPr>
              <a:t>What is the treatment you are trying to assess?</a:t>
            </a:r>
          </a:p>
          <a:p>
            <a:r>
              <a:rPr lang="en-US" sz="1800">
                <a:ea typeface="Calibri"/>
                <a:cs typeface="Calibri"/>
              </a:rPr>
              <a:t>What have other (similar) studies used as outcomes?</a:t>
            </a:r>
          </a:p>
          <a:p>
            <a:r>
              <a:rPr lang="en-US" sz="1800">
                <a:ea typeface="Calibri"/>
                <a:cs typeface="Calibri"/>
              </a:rPr>
              <a:t>How can I assess the treatment holistically (biopsychosocial model of pain)?</a:t>
            </a:r>
          </a:p>
          <a:p>
            <a:r>
              <a:rPr lang="en-US" sz="1800">
                <a:ea typeface="Calibri"/>
                <a:cs typeface="Calibri"/>
              </a:rPr>
              <a:t>What outcomes are important to people with lived experience?</a:t>
            </a:r>
          </a:p>
          <a:p>
            <a:r>
              <a:rPr lang="en-US" sz="1800">
                <a:ea typeface="Calibri"/>
                <a:cs typeface="Calibri"/>
              </a:rPr>
              <a:t>What will the burden on study participants/patients/researchers be?</a:t>
            </a:r>
          </a:p>
          <a:p>
            <a:r>
              <a:rPr lang="en-US" sz="1800">
                <a:ea typeface="Calibri"/>
                <a:cs typeface="Calibri"/>
              </a:rPr>
              <a:t>Are there required CDEs you need to use for your study?</a:t>
            </a:r>
          </a:p>
          <a:p>
            <a:pPr lvl="1"/>
            <a:r>
              <a:rPr lang="en-US" sz="1800">
                <a:ea typeface="Calibri"/>
                <a:cs typeface="Calibri"/>
              </a:rPr>
              <a:t>e.g. HEAL vs NIMH vs NIDA requirements? </a:t>
            </a:r>
          </a:p>
          <a:p>
            <a:pPr lvl="1"/>
            <a:r>
              <a:rPr lang="en-US" sz="1800">
                <a:ea typeface="Calibri"/>
                <a:cs typeface="Calibri"/>
              </a:rPr>
              <a:t>If you do have to use multiple CDEs, please compare the requirements and speak to the POC managing the CDEs.</a:t>
            </a:r>
          </a:p>
          <a:p>
            <a:endParaRPr lang="en-US" sz="1800">
              <a:ea typeface="Calibri"/>
              <a:cs typeface="Calibri"/>
            </a:endParaRPr>
          </a:p>
        </p:txBody>
      </p:sp>
      <p:pic>
        <p:nvPicPr>
          <p:cNvPr id="4" name="Picture 3" descr="Cartoon checklist and pencil">
            <a:extLst>
              <a:ext uri="{FF2B5EF4-FFF2-40B4-BE49-F238E27FC236}">
                <a16:creationId xmlns:a16="http://schemas.microsoft.com/office/drawing/2014/main" id="{99CAE012-2C3C-394E-06F8-77A60E49FA23}"/>
              </a:ext>
            </a:extLst>
          </p:cNvPr>
          <p:cNvPicPr>
            <a:picLocks noChangeAspect="1"/>
          </p:cNvPicPr>
          <p:nvPr/>
        </p:nvPicPr>
        <p:blipFill>
          <a:blip r:embed="rId3"/>
          <a:srcRect l="17366" r="11100"/>
          <a:stretch/>
        </p:blipFill>
        <p:spPr>
          <a:xfrm>
            <a:off x="7547476" y="1831208"/>
            <a:ext cx="4174799" cy="4363957"/>
          </a:xfrm>
          <a:prstGeom prst="rect">
            <a:avLst/>
          </a:prstGeom>
        </p:spPr>
      </p:pic>
    </p:spTree>
    <p:extLst>
      <p:ext uri="{BB962C8B-B14F-4D97-AF65-F5344CB8AC3E}">
        <p14:creationId xmlns:p14="http://schemas.microsoft.com/office/powerpoint/2010/main" val="2520205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5319B-3482-8342-EEAE-AD47E89A0323}"/>
              </a:ext>
            </a:extLst>
          </p:cNvPr>
          <p:cNvSpPr>
            <a:spLocks noGrp="1"/>
          </p:cNvSpPr>
          <p:nvPr>
            <p:ph type="title"/>
          </p:nvPr>
        </p:nvSpPr>
        <p:spPr>
          <a:xfrm>
            <a:off x="189179" y="148014"/>
            <a:ext cx="7500529" cy="1069975"/>
          </a:xfrm>
        </p:spPr>
        <p:txBody>
          <a:bodyPr>
            <a:normAutofit/>
          </a:bodyPr>
          <a:lstStyle/>
          <a:p>
            <a:r>
              <a:rPr lang="en-US" sz="3600"/>
              <a:t>Demonstration: HEAL CDE Repository</a:t>
            </a:r>
          </a:p>
        </p:txBody>
      </p:sp>
      <p:sp>
        <p:nvSpPr>
          <p:cNvPr id="6" name="Content Placeholder 5">
            <a:extLst>
              <a:ext uri="{FF2B5EF4-FFF2-40B4-BE49-F238E27FC236}">
                <a16:creationId xmlns:a16="http://schemas.microsoft.com/office/drawing/2014/main" id="{6FD04D1F-14C4-2B25-26D8-568F63BE8332}"/>
              </a:ext>
            </a:extLst>
          </p:cNvPr>
          <p:cNvSpPr>
            <a:spLocks noGrp="1"/>
          </p:cNvSpPr>
          <p:nvPr>
            <p:ph idx="1"/>
          </p:nvPr>
        </p:nvSpPr>
        <p:spPr>
          <a:xfrm>
            <a:off x="6907794" y="1705316"/>
            <a:ext cx="5027016" cy="4700990"/>
          </a:xfrm>
        </p:spPr>
        <p:txBody>
          <a:bodyPr vert="horz" lIns="91440" tIns="45720" rIns="91440" bIns="45720" rtlCol="0" anchor="t">
            <a:normAutofit/>
          </a:bodyPr>
          <a:lstStyle/>
          <a:p>
            <a:r>
              <a:rPr lang="en-US" sz="1800">
                <a:ea typeface="+mn-lt"/>
                <a:cs typeface="+mn-lt"/>
              </a:rPr>
              <a:t>Link to repository: </a:t>
            </a:r>
            <a:r>
              <a:rPr lang="en-US" sz="1800">
                <a:ea typeface="+mn-lt"/>
                <a:cs typeface="+mn-lt"/>
                <a:hlinkClick r:id="rId3"/>
              </a:rPr>
              <a:t>https://heal.nih.gov/data/common-data-elements-repository</a:t>
            </a:r>
            <a:r>
              <a:rPr lang="en-US" sz="1800">
                <a:ea typeface="+mn-lt"/>
                <a:cs typeface="+mn-lt"/>
              </a:rPr>
              <a:t>  </a:t>
            </a:r>
            <a:endParaRPr lang="en-US" sz="1800">
              <a:cs typeface="Calibri" panose="020F0502020204030204"/>
            </a:endParaRPr>
          </a:p>
          <a:p>
            <a:endParaRPr lang="en-US" sz="1800"/>
          </a:p>
          <a:p>
            <a:r>
              <a:rPr lang="en-US" sz="1800"/>
              <a:t>Locate CDEs and Case Report Forms (CRFs)</a:t>
            </a:r>
            <a:endParaRPr lang="en-US" sz="1800">
              <a:cs typeface="Calibri"/>
            </a:endParaRPr>
          </a:p>
          <a:p>
            <a:pPr lvl="1"/>
            <a:r>
              <a:rPr lang="en-US" sz="1800"/>
              <a:t>Instructions on obtaining copyrighted CDEs*</a:t>
            </a:r>
            <a:endParaRPr lang="en-US" sz="1800">
              <a:ea typeface="Calibri"/>
              <a:cs typeface="Calibri"/>
            </a:endParaRPr>
          </a:p>
          <a:p>
            <a:pPr lvl="1"/>
            <a:endParaRPr lang="en-US" sz="1800">
              <a:cs typeface="Calibri"/>
            </a:endParaRPr>
          </a:p>
          <a:p>
            <a:r>
              <a:rPr lang="en-US" sz="1800">
                <a:cs typeface="Calibri"/>
              </a:rPr>
              <a:t>Utilizing the search functions</a:t>
            </a:r>
            <a:endParaRPr lang="en-US" sz="1800">
              <a:ea typeface="Calibri"/>
              <a:cs typeface="Calibri"/>
            </a:endParaRPr>
          </a:p>
          <a:p>
            <a:endParaRPr lang="en-US" sz="1800">
              <a:cs typeface="Calibri"/>
            </a:endParaRPr>
          </a:p>
          <a:p>
            <a:r>
              <a:rPr lang="en-US" sz="1800"/>
              <a:t>Questions? Contact </a:t>
            </a:r>
            <a:r>
              <a:rPr lang="en-US" sz="1800">
                <a:hlinkClick r:id="rId4"/>
              </a:rPr>
              <a:t>heal_cde@hsc.Utah.edu</a:t>
            </a:r>
            <a:r>
              <a:rPr lang="en-US" sz="1800"/>
              <a:t> </a:t>
            </a:r>
            <a:endParaRPr lang="en-US" sz="1800">
              <a:cs typeface="Calibri"/>
            </a:endParaRPr>
          </a:p>
        </p:txBody>
      </p:sp>
      <p:pic>
        <p:nvPicPr>
          <p:cNvPr id="5" name="Picture 4" descr="Screenshot of the online HEAL CDE repository">
            <a:extLst>
              <a:ext uri="{FF2B5EF4-FFF2-40B4-BE49-F238E27FC236}">
                <a16:creationId xmlns:a16="http://schemas.microsoft.com/office/drawing/2014/main" id="{B335A185-570B-E5DC-0880-CD03B3477B08}"/>
              </a:ext>
            </a:extLst>
          </p:cNvPr>
          <p:cNvPicPr>
            <a:picLocks noChangeAspect="1"/>
          </p:cNvPicPr>
          <p:nvPr/>
        </p:nvPicPr>
        <p:blipFill>
          <a:blip r:embed="rId5"/>
          <a:stretch>
            <a:fillRect/>
          </a:stretch>
        </p:blipFill>
        <p:spPr>
          <a:xfrm>
            <a:off x="506679" y="1499353"/>
            <a:ext cx="6399669" cy="5119735"/>
          </a:xfrm>
          <a:prstGeom prst="rect">
            <a:avLst/>
          </a:prstGeom>
          <a:ln>
            <a:solidFill>
              <a:schemeClr val="tx1"/>
            </a:solidFill>
          </a:ln>
        </p:spPr>
      </p:pic>
    </p:spTree>
    <p:extLst>
      <p:ext uri="{BB962C8B-B14F-4D97-AF65-F5344CB8AC3E}">
        <p14:creationId xmlns:p14="http://schemas.microsoft.com/office/powerpoint/2010/main" val="1050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E3FA0-9416-0C50-E1D3-BA93B18E583B}"/>
              </a:ext>
            </a:extLst>
          </p:cNvPr>
          <p:cNvSpPr>
            <a:spLocks noGrp="1"/>
          </p:cNvSpPr>
          <p:nvPr>
            <p:ph type="title"/>
          </p:nvPr>
        </p:nvSpPr>
        <p:spPr>
          <a:xfrm>
            <a:off x="260957" y="634133"/>
            <a:ext cx="9695148" cy="867368"/>
          </a:xfrm>
        </p:spPr>
        <p:txBody>
          <a:bodyPr>
            <a:normAutofit/>
          </a:bodyPr>
          <a:lstStyle/>
          <a:p>
            <a:r>
              <a:rPr lang="en-US" sz="4000"/>
              <a:t>HEAL Data Ecosystem Strategy and Tools</a:t>
            </a:r>
          </a:p>
        </p:txBody>
      </p:sp>
      <p:pic>
        <p:nvPicPr>
          <p:cNvPr id="4" name="Google Shape;106;p15" descr="Image showing how the HEAL Data Ecosystem works: studies upload data to repositories, which are then available for the scientific community to search on the HEAL Data Platform. Metadata is what studies upload and how data is compared across repositories and the ecosystem. HEAL semantic search is a knowledge graph of scientific concepts that the scientific community also has access to through the ecosystem.">
            <a:extLst>
              <a:ext uri="{FF2B5EF4-FFF2-40B4-BE49-F238E27FC236}">
                <a16:creationId xmlns:a16="http://schemas.microsoft.com/office/drawing/2014/main" id="{C4C2A94D-11D5-5CAD-1A34-56E22EBE169A}"/>
              </a:ext>
            </a:extLst>
          </p:cNvPr>
          <p:cNvPicPr preferRelativeResize="0"/>
          <p:nvPr/>
        </p:nvPicPr>
        <p:blipFill rotWithShape="1">
          <a:blip r:embed="rId3">
            <a:alphaModFix/>
          </a:blip>
          <a:srcRect l="1650" t="16473" r="-1649" b="-1168"/>
          <a:stretch/>
        </p:blipFill>
        <p:spPr>
          <a:xfrm>
            <a:off x="449766" y="1651274"/>
            <a:ext cx="11292467" cy="4920865"/>
          </a:xfrm>
          <a:prstGeom prst="rect">
            <a:avLst/>
          </a:prstGeom>
          <a:noFill/>
          <a:ln w="22225">
            <a:solidFill>
              <a:schemeClr val="accent1"/>
            </a:solidFill>
          </a:ln>
        </p:spPr>
      </p:pic>
    </p:spTree>
    <p:extLst>
      <p:ext uri="{BB962C8B-B14F-4D97-AF65-F5344CB8AC3E}">
        <p14:creationId xmlns:p14="http://schemas.microsoft.com/office/powerpoint/2010/main" val="2929522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7BFF1-D3BF-5CD8-BB54-E308AE7694B1}"/>
              </a:ext>
            </a:extLst>
          </p:cNvPr>
          <p:cNvSpPr>
            <a:spLocks noGrp="1"/>
          </p:cNvSpPr>
          <p:nvPr>
            <p:ph type="title"/>
          </p:nvPr>
        </p:nvSpPr>
        <p:spPr/>
        <p:txBody>
          <a:bodyPr/>
          <a:lstStyle/>
          <a:p>
            <a:r>
              <a:rPr lang="en-US"/>
              <a:t>Objectives</a:t>
            </a:r>
          </a:p>
        </p:txBody>
      </p:sp>
      <p:sp>
        <p:nvSpPr>
          <p:cNvPr id="3" name="Content Placeholder 2">
            <a:extLst>
              <a:ext uri="{FF2B5EF4-FFF2-40B4-BE49-F238E27FC236}">
                <a16:creationId xmlns:a16="http://schemas.microsoft.com/office/drawing/2014/main" id="{A3A610C5-1320-7825-0BA1-8EE8EE07E719}"/>
              </a:ext>
            </a:extLst>
          </p:cNvPr>
          <p:cNvSpPr>
            <a:spLocks noGrp="1"/>
          </p:cNvSpPr>
          <p:nvPr>
            <p:ph idx="1"/>
          </p:nvPr>
        </p:nvSpPr>
        <p:spPr/>
        <p:txBody>
          <a:bodyPr vert="horz" lIns="91440" tIns="45720" rIns="91440" bIns="45720" rtlCol="0" anchor="t">
            <a:normAutofit lnSpcReduction="10000"/>
          </a:bodyPr>
          <a:lstStyle/>
          <a:p>
            <a:r>
              <a:rPr lang="en-US">
                <a:ea typeface="Calibri"/>
                <a:cs typeface="Calibri"/>
              </a:rPr>
              <a:t>Explain the biopsychosocial model of pain and its importance in assessing pain in research and clinical practice</a:t>
            </a:r>
            <a:endParaRPr lang="en-US"/>
          </a:p>
          <a:p>
            <a:r>
              <a:rPr lang="en-US"/>
              <a:t>Understand the domains required of HEAL-funded pain studies involving human subjects</a:t>
            </a:r>
          </a:p>
          <a:p>
            <a:r>
              <a:rPr lang="en-US"/>
              <a:t>Understand how and why HEAL standardized domain assessments across HEAL-funded studies</a:t>
            </a:r>
            <a:endParaRPr lang="en-US">
              <a:ea typeface="Calibri"/>
              <a:cs typeface="Calibri"/>
            </a:endParaRPr>
          </a:p>
          <a:p>
            <a:r>
              <a:rPr lang="en-US"/>
              <a:t>Access and utilize the HEAL core CDEs and supplemental CDEs through the HEAL CDE Repository </a:t>
            </a:r>
            <a:endParaRPr lang="en-US">
              <a:ea typeface="Calibri"/>
              <a:cs typeface="Calibri"/>
            </a:endParaRPr>
          </a:p>
          <a:p>
            <a:r>
              <a:rPr lang="en-US"/>
              <a:t>Understand the purpose of the HEAL Data Ecosystem, and how to access and use the tool  </a:t>
            </a:r>
            <a:endParaRPr lang="en-US">
              <a:ea typeface="Calibri"/>
              <a:cs typeface="Calibri"/>
            </a:endParaRPr>
          </a:p>
        </p:txBody>
      </p:sp>
    </p:spTree>
    <p:extLst>
      <p:ext uri="{BB962C8B-B14F-4D97-AF65-F5344CB8AC3E}">
        <p14:creationId xmlns:p14="http://schemas.microsoft.com/office/powerpoint/2010/main" val="1388938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2">
          <a:extLst>
            <a:ext uri="{FF2B5EF4-FFF2-40B4-BE49-F238E27FC236}">
              <a16:creationId xmlns:a16="http://schemas.microsoft.com/office/drawing/2014/main" id="{A51D4F17-1075-CAB0-1184-F1F08847E45F}"/>
            </a:ext>
          </a:extLst>
        </p:cNvPr>
        <p:cNvGrpSpPr/>
        <p:nvPr/>
      </p:nvGrpSpPr>
      <p:grpSpPr>
        <a:xfrm>
          <a:off x="0" y="0"/>
          <a:ext cx="0" cy="0"/>
          <a:chOff x="0" y="0"/>
          <a:chExt cx="0" cy="0"/>
        </a:xfrm>
      </p:grpSpPr>
      <p:sp>
        <p:nvSpPr>
          <p:cNvPr id="363" name="Google Shape;363;p51">
            <a:extLst>
              <a:ext uri="{FF2B5EF4-FFF2-40B4-BE49-F238E27FC236}">
                <a16:creationId xmlns:a16="http://schemas.microsoft.com/office/drawing/2014/main" id="{452781B5-6F4C-AF08-37C5-4A4555119AF1}"/>
              </a:ext>
            </a:extLst>
          </p:cNvPr>
          <p:cNvSpPr/>
          <p:nvPr/>
        </p:nvSpPr>
        <p:spPr>
          <a:xfrm>
            <a:off x="4765767" y="2434815"/>
            <a:ext cx="7370000" cy="4173600"/>
          </a:xfrm>
          <a:prstGeom prst="roundRect">
            <a:avLst>
              <a:gd name="adj" fmla="val 16667"/>
            </a:avLst>
          </a:prstGeom>
          <a:noFill/>
          <a:ln w="9525" cap="flat" cmpd="sng">
            <a:solidFill>
              <a:srgbClr val="0B5394"/>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4" name="Google Shape;364;p51">
            <a:extLst>
              <a:ext uri="{FF2B5EF4-FFF2-40B4-BE49-F238E27FC236}">
                <a16:creationId xmlns:a16="http://schemas.microsoft.com/office/drawing/2014/main" id="{8D42D4A9-C42D-5404-4597-C5729DE16CBA}"/>
              </a:ext>
            </a:extLst>
          </p:cNvPr>
          <p:cNvSpPr txBox="1">
            <a:spLocks noGrp="1"/>
          </p:cNvSpPr>
          <p:nvPr>
            <p:ph type="sldNum" idx="12"/>
          </p:nvPr>
        </p:nvSpPr>
        <p:spPr>
          <a:xfrm>
            <a:off x="10934700" y="6216651"/>
            <a:ext cx="457200" cy="365200"/>
          </a:xfrm>
          <a:prstGeom prst="rect">
            <a:avLst/>
          </a:prstGeom>
        </p:spPr>
        <p:txBody>
          <a:bodyPr spcFirstLastPara="1" vert="horz" wrap="square" lIns="91433" tIns="45700" rIns="91433" bIns="45700" rtlCol="0" anchor="ctr" anchorCtr="0">
            <a:noAutofit/>
          </a:bodyPr>
          <a:lstStyle/>
          <a:p>
            <a:pPr algn="ctr">
              <a:buClr>
                <a:srgbClr val="000000"/>
              </a:buClr>
              <a:buSzPts val="900"/>
            </a:pPr>
            <a:fld id="{00000000-1234-1234-1234-123412341234}" type="slidenum">
              <a:rPr lang="en"/>
              <a:pPr algn="ctr">
                <a:buClr>
                  <a:srgbClr val="000000"/>
                </a:buClr>
                <a:buSzPts val="900"/>
              </a:pPr>
              <a:t>20</a:t>
            </a:fld>
            <a:endParaRPr/>
          </a:p>
        </p:txBody>
      </p:sp>
      <p:sp>
        <p:nvSpPr>
          <p:cNvPr id="366" name="Google Shape;366;p51">
            <a:extLst>
              <a:ext uri="{FF2B5EF4-FFF2-40B4-BE49-F238E27FC236}">
                <a16:creationId xmlns:a16="http://schemas.microsoft.com/office/drawing/2014/main" id="{CBE87ABC-87CC-CA6E-CC0A-7504F2FDAF38}"/>
              </a:ext>
            </a:extLst>
          </p:cNvPr>
          <p:cNvSpPr/>
          <p:nvPr/>
        </p:nvSpPr>
        <p:spPr>
          <a:xfrm>
            <a:off x="272000" y="2222636"/>
            <a:ext cx="2474043" cy="450956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US" sz="1600">
                <a:solidFill>
                  <a:srgbClr val="0B5394"/>
                </a:solidFill>
                <a:latin typeface="Montserrat SemiBold"/>
                <a:ea typeface="Montserrat SemiBold"/>
                <a:cs typeface="Montserrat SemiBold"/>
                <a:sym typeface="Montserrat SemiBold"/>
              </a:rPr>
              <a:t>Concepts/Variables measured in SPRINT</a:t>
            </a:r>
          </a:p>
          <a:p>
            <a:pPr algn="ctr"/>
            <a:endParaRPr lang="en-US" sz="2000">
              <a:latin typeface="Montserrat SemiBold"/>
              <a:ea typeface="Montserrat SemiBold"/>
              <a:cs typeface="Montserrat SemiBold"/>
              <a:sym typeface="Montserrat SemiBold"/>
            </a:endParaRPr>
          </a:p>
          <a:p>
            <a:r>
              <a:rPr lang="en-US" sz="1200">
                <a:latin typeface="Montserrat Medium"/>
                <a:ea typeface="Montserrat Medium"/>
                <a:cs typeface="Montserrat Medium"/>
                <a:sym typeface="Montserrat Medium"/>
              </a:rPr>
              <a:t>Name	</a:t>
            </a:r>
          </a:p>
          <a:p>
            <a:r>
              <a:rPr lang="en-US" sz="1200">
                <a:latin typeface="Montserrat Medium"/>
                <a:ea typeface="Montserrat Medium"/>
                <a:cs typeface="Montserrat Medium"/>
                <a:sym typeface="Montserrat Medium"/>
              </a:rPr>
              <a:t>Date of Birth</a:t>
            </a:r>
          </a:p>
          <a:p>
            <a:r>
              <a:rPr lang="en-US" sz="1200">
                <a:latin typeface="Montserrat Medium"/>
                <a:ea typeface="Montserrat Medium"/>
                <a:cs typeface="Montserrat Medium"/>
                <a:sym typeface="Montserrat Medium"/>
              </a:rPr>
              <a:t>Age</a:t>
            </a:r>
          </a:p>
          <a:p>
            <a:r>
              <a:rPr lang="en-US" sz="1200">
                <a:latin typeface="Montserrat Medium"/>
                <a:ea typeface="Montserrat Medium"/>
                <a:cs typeface="Montserrat Medium"/>
                <a:sym typeface="Montserrat Medium"/>
              </a:rPr>
              <a:t>Ethnicity</a:t>
            </a:r>
          </a:p>
          <a:p>
            <a:r>
              <a:rPr lang="en-US" sz="1200">
                <a:latin typeface="Montserrat Medium"/>
                <a:ea typeface="Montserrat Medium"/>
                <a:cs typeface="Montserrat Medium"/>
                <a:sym typeface="Montserrat Medium"/>
              </a:rPr>
              <a:t>…</a:t>
            </a:r>
          </a:p>
          <a:p>
            <a:r>
              <a:rPr lang="en-US" sz="1200">
                <a:latin typeface="Montserrat Medium"/>
                <a:ea typeface="Montserrat Medium"/>
                <a:cs typeface="Montserrat Medium"/>
                <a:sym typeface="Montserrat Medium"/>
              </a:rPr>
              <a:t>…			</a:t>
            </a:r>
          </a:p>
          <a:p>
            <a:r>
              <a:rPr lang="en-US" sz="1200">
                <a:latin typeface="Montserrat Medium"/>
                <a:ea typeface="Montserrat Medium"/>
                <a:cs typeface="Montserrat Medium"/>
                <a:sym typeface="Montserrat Medium"/>
              </a:rPr>
              <a:t>Pediatric Anxiety	</a:t>
            </a:r>
          </a:p>
          <a:p>
            <a:r>
              <a:rPr lang="en-US" sz="1200">
                <a:latin typeface="Montserrat Medium"/>
                <a:ea typeface="Montserrat Medium"/>
                <a:cs typeface="Montserrat Medium"/>
                <a:sym typeface="Montserrat Medium"/>
              </a:rPr>
              <a:t>Fatigue</a:t>
            </a:r>
          </a:p>
          <a:p>
            <a:r>
              <a:rPr lang="en-US" sz="1200">
                <a:latin typeface="Montserrat Medium"/>
                <a:ea typeface="Montserrat Medium"/>
                <a:cs typeface="Montserrat Medium"/>
                <a:sym typeface="Montserrat Medium"/>
              </a:rPr>
              <a:t>Chronic Pain Acceptance</a:t>
            </a:r>
          </a:p>
          <a:p>
            <a:r>
              <a:rPr lang="en-US" sz="1200">
                <a:latin typeface="Montserrat Medium"/>
                <a:ea typeface="Montserrat Medium"/>
                <a:cs typeface="Montserrat Medium"/>
                <a:sym typeface="Montserrat Medium"/>
              </a:rPr>
              <a:t>…</a:t>
            </a:r>
          </a:p>
          <a:p>
            <a:r>
              <a:rPr lang="en-US" sz="1200">
                <a:latin typeface="Montserrat Medium"/>
                <a:ea typeface="Montserrat Medium"/>
                <a:cs typeface="Montserrat Medium"/>
                <a:sym typeface="Montserrat Medium"/>
              </a:rPr>
              <a:t>…</a:t>
            </a:r>
          </a:p>
          <a:p>
            <a:r>
              <a:rPr lang="en-US" sz="1200">
                <a:latin typeface="Montserrat Medium"/>
                <a:ea typeface="Montserrat Medium"/>
                <a:cs typeface="Montserrat Medium"/>
                <a:sym typeface="Montserrat Medium"/>
              </a:rPr>
              <a:t>Pressure Pain </a:t>
            </a:r>
            <a:r>
              <a:rPr lang="en-US" sz="1200" err="1">
                <a:latin typeface="Montserrat Medium"/>
                <a:ea typeface="Montserrat Medium"/>
                <a:cs typeface="Montserrat Medium"/>
                <a:sym typeface="Montserrat Medium"/>
              </a:rPr>
              <a:t>Threshold_Shoulder</a:t>
            </a:r>
            <a:endParaRPr lang="en-US" sz="1200">
              <a:latin typeface="Montserrat Medium"/>
              <a:ea typeface="Montserrat Medium"/>
              <a:cs typeface="Montserrat Medium"/>
              <a:sym typeface="Montserrat Medium"/>
            </a:endParaRPr>
          </a:p>
          <a:p>
            <a:r>
              <a:rPr lang="en-US" sz="1200">
                <a:solidFill>
                  <a:schemeClr val="dk1"/>
                </a:solidFill>
                <a:latin typeface="Montserrat Medium"/>
                <a:ea typeface="Montserrat Medium"/>
                <a:cs typeface="Montserrat Medium"/>
                <a:sym typeface="Montserrat Medium"/>
              </a:rPr>
              <a:t>Pressure Pain </a:t>
            </a:r>
            <a:r>
              <a:rPr lang="en-US" sz="1200" err="1">
                <a:solidFill>
                  <a:schemeClr val="dk1"/>
                </a:solidFill>
                <a:latin typeface="Montserrat Medium"/>
                <a:ea typeface="Montserrat Medium"/>
                <a:cs typeface="Montserrat Medium"/>
                <a:sym typeface="Montserrat Medium"/>
              </a:rPr>
              <a:t>Threshold_Knee</a:t>
            </a:r>
            <a:endParaRPr lang="en-US" sz="1200">
              <a:solidFill>
                <a:schemeClr val="dk1"/>
              </a:solidFill>
              <a:latin typeface="Montserrat Medium"/>
              <a:ea typeface="Montserrat Medium"/>
              <a:cs typeface="Montserrat Medium"/>
              <a:sym typeface="Montserrat Medium"/>
            </a:endParaRPr>
          </a:p>
          <a:p>
            <a:r>
              <a:rPr lang="en" sz="1067">
                <a:solidFill>
                  <a:schemeClr val="dk1"/>
                </a:solidFill>
                <a:latin typeface="Montserrat Medium"/>
                <a:ea typeface="Montserrat Medium"/>
                <a:cs typeface="Montserrat Medium"/>
                <a:sym typeface="Montserrat Medium"/>
              </a:rPr>
              <a:t>…</a:t>
            </a:r>
            <a:endParaRPr sz="1067">
              <a:solidFill>
                <a:schemeClr val="dk1"/>
              </a:solidFill>
              <a:latin typeface="Montserrat Medium"/>
              <a:ea typeface="Montserrat Medium"/>
              <a:cs typeface="Montserrat Medium"/>
              <a:sym typeface="Montserrat Medium"/>
            </a:endParaRPr>
          </a:p>
        </p:txBody>
      </p:sp>
      <p:graphicFrame>
        <p:nvGraphicFramePr>
          <p:cNvPr id="367" name="Google Shape;367;p51">
            <a:extLst>
              <a:ext uri="{FF2B5EF4-FFF2-40B4-BE49-F238E27FC236}">
                <a16:creationId xmlns:a16="http://schemas.microsoft.com/office/drawing/2014/main" id="{EEA8BD1F-EF95-47D0-B0AF-0FCB4B512E35}"/>
              </a:ext>
            </a:extLst>
          </p:cNvPr>
          <p:cNvGraphicFramePr/>
          <p:nvPr/>
        </p:nvGraphicFramePr>
        <p:xfrm>
          <a:off x="5402048" y="2930210"/>
          <a:ext cx="6509600" cy="865630"/>
        </p:xfrm>
        <a:graphic>
          <a:graphicData uri="http://schemas.openxmlformats.org/drawingml/2006/table">
            <a:tbl>
              <a:tblPr>
                <a:noFill/>
              </a:tblPr>
              <a:tblGrid>
                <a:gridCol w="1312100">
                  <a:extLst>
                    <a:ext uri="{9D8B030D-6E8A-4147-A177-3AD203B41FA5}">
                      <a16:colId xmlns:a16="http://schemas.microsoft.com/office/drawing/2014/main" val="20000"/>
                    </a:ext>
                  </a:extLst>
                </a:gridCol>
                <a:gridCol w="1291433">
                  <a:extLst>
                    <a:ext uri="{9D8B030D-6E8A-4147-A177-3AD203B41FA5}">
                      <a16:colId xmlns:a16="http://schemas.microsoft.com/office/drawing/2014/main" val="20001"/>
                    </a:ext>
                  </a:extLst>
                </a:gridCol>
                <a:gridCol w="1832433">
                  <a:extLst>
                    <a:ext uri="{9D8B030D-6E8A-4147-A177-3AD203B41FA5}">
                      <a16:colId xmlns:a16="http://schemas.microsoft.com/office/drawing/2014/main" val="20002"/>
                    </a:ext>
                  </a:extLst>
                </a:gridCol>
                <a:gridCol w="873067">
                  <a:extLst>
                    <a:ext uri="{9D8B030D-6E8A-4147-A177-3AD203B41FA5}">
                      <a16:colId xmlns:a16="http://schemas.microsoft.com/office/drawing/2014/main" val="20003"/>
                    </a:ext>
                  </a:extLst>
                </a:gridCol>
                <a:gridCol w="1200567">
                  <a:extLst>
                    <a:ext uri="{9D8B030D-6E8A-4147-A177-3AD203B41FA5}">
                      <a16:colId xmlns:a16="http://schemas.microsoft.com/office/drawing/2014/main" val="20004"/>
                    </a:ext>
                  </a:extLst>
                </a:gridCol>
              </a:tblGrid>
              <a:tr h="432815">
                <a:tc rowSpan="2">
                  <a:txBody>
                    <a:bodyPr/>
                    <a:lstStyle/>
                    <a:p>
                      <a:pPr marL="0" lvl="0" indent="0" algn="l" rtl="0">
                        <a:spcBef>
                          <a:spcPts val="0"/>
                        </a:spcBef>
                        <a:spcAft>
                          <a:spcPts val="0"/>
                        </a:spcAft>
                        <a:buNone/>
                      </a:pPr>
                      <a:r>
                        <a:rPr lang="en" sz="1100">
                          <a:latin typeface="Montserrat SemiBold"/>
                          <a:ea typeface="Montserrat SemiBold"/>
                          <a:cs typeface="Montserrat SemiBold"/>
                          <a:sym typeface="Montserrat SemiBold"/>
                        </a:rPr>
                        <a:t>Date of Birth</a:t>
                      </a:r>
                      <a:endParaRPr sz="1100">
                        <a:latin typeface="Montserrat SemiBold"/>
                        <a:ea typeface="Montserrat SemiBold"/>
                        <a:cs typeface="Montserrat SemiBold"/>
                        <a:sym typeface="Montserrat SemiBold"/>
                      </a:endParaRPr>
                    </a:p>
                  </a:txBody>
                  <a:tcPr marL="121900" marR="121900" marT="48767" marB="48767" anchor="ctr">
                    <a:lnR w="9525" cap="flat" cmpd="sng">
                      <a:solidFill>
                        <a:srgbClr val="9E9E9E"/>
                      </a:solidFill>
                      <a:prstDash val="solid"/>
                      <a:round/>
                      <a:headEnd type="none" w="sm" len="sm"/>
                      <a:tailEnd type="none" w="sm" len="sm"/>
                    </a:lnR>
                    <a:solidFill>
                      <a:srgbClr val="D9EAD3"/>
                    </a:solidFill>
                  </a:tcPr>
                </a:tc>
                <a:tc>
                  <a:txBody>
                    <a:bodyPr/>
                    <a:lstStyle/>
                    <a:p>
                      <a:pPr marL="0" lvl="0" indent="0" algn="l" rtl="0">
                        <a:spcBef>
                          <a:spcPts val="0"/>
                        </a:spcBef>
                        <a:spcAft>
                          <a:spcPts val="0"/>
                        </a:spcAft>
                        <a:buNone/>
                      </a:pPr>
                      <a:r>
                        <a:rPr lang="en" sz="1100">
                          <a:latin typeface="Montserrat SemiBold"/>
                          <a:ea typeface="Montserrat SemiBold"/>
                          <a:cs typeface="Montserrat SemiBold"/>
                          <a:sym typeface="Montserrat SemiBold"/>
                        </a:rPr>
                        <a:t>Variable Name</a:t>
                      </a:r>
                      <a:endParaRPr sz="1100">
                        <a:latin typeface="Montserrat SemiBold"/>
                        <a:ea typeface="Montserrat SemiBold"/>
                        <a:cs typeface="Montserrat SemiBold"/>
                        <a:sym typeface="Montserrat SemiBold"/>
                      </a:endParaRPr>
                    </a:p>
                  </a:txBody>
                  <a:tcPr marL="121900" marR="121900" marT="48767" marB="48767">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r>
                        <a:rPr lang="en" sz="1100">
                          <a:latin typeface="Montserrat SemiBold"/>
                          <a:ea typeface="Montserrat SemiBold"/>
                          <a:cs typeface="Montserrat SemiBold"/>
                          <a:sym typeface="Montserrat SemiBold"/>
                        </a:rPr>
                        <a:t>Label</a:t>
                      </a:r>
                      <a:endParaRPr sz="1100">
                        <a:latin typeface="Montserrat SemiBold"/>
                        <a:ea typeface="Montserrat SemiBold"/>
                        <a:cs typeface="Montserrat SemiBold"/>
                        <a:sym typeface="Montserrat SemiBold"/>
                      </a:endParaRPr>
                    </a:p>
                  </a:txBody>
                  <a:tcPr marL="121900" marR="121900" marT="48767" marB="48767">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r>
                        <a:rPr lang="en" sz="1100">
                          <a:latin typeface="Montserrat SemiBold"/>
                          <a:ea typeface="Montserrat SemiBold"/>
                          <a:cs typeface="Montserrat SemiBold"/>
                          <a:sym typeface="Montserrat SemiBold"/>
                        </a:rPr>
                        <a:t>Field Type</a:t>
                      </a:r>
                      <a:endParaRPr sz="1100">
                        <a:latin typeface="Montserrat SemiBold"/>
                        <a:ea typeface="Montserrat SemiBold"/>
                        <a:cs typeface="Montserrat SemiBold"/>
                        <a:sym typeface="Montserrat SemiBold"/>
                      </a:endParaRPr>
                    </a:p>
                  </a:txBody>
                  <a:tcPr marL="121900" marR="121900" marT="48767" marB="48767">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r>
                        <a:rPr lang="en" sz="1100">
                          <a:latin typeface="Montserrat SemiBold"/>
                          <a:ea typeface="Montserrat SemiBold"/>
                          <a:cs typeface="Montserrat SemiBold"/>
                          <a:sym typeface="Montserrat SemiBold"/>
                        </a:rPr>
                        <a:t>Permissible Values</a:t>
                      </a:r>
                      <a:endParaRPr sz="1100">
                        <a:latin typeface="Montserrat SemiBold"/>
                        <a:ea typeface="Montserrat SemiBold"/>
                        <a:cs typeface="Montserrat SemiBold"/>
                        <a:sym typeface="Montserrat SemiBold"/>
                      </a:endParaRPr>
                    </a:p>
                  </a:txBody>
                  <a:tcPr marL="121900" marR="121900" marT="48767" marB="48767">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EAD3"/>
                    </a:solidFill>
                  </a:tcPr>
                </a:tc>
                <a:extLst>
                  <a:ext uri="{0D108BD9-81ED-4DB2-BD59-A6C34878D82A}">
                    <a16:rowId xmlns:a16="http://schemas.microsoft.com/office/drawing/2014/main" val="10000"/>
                  </a:ext>
                </a:extLst>
              </a:tr>
              <a:tr h="432815">
                <a:tc vMerge="1">
                  <a:txBody>
                    <a:bodyPr/>
                    <a:lstStyle/>
                    <a:p>
                      <a:endParaRPr lang="en-US"/>
                    </a:p>
                  </a:txBody>
                  <a:tcPr/>
                </a:tc>
                <a:tc>
                  <a:txBody>
                    <a:bodyPr/>
                    <a:lstStyle/>
                    <a:p>
                      <a:pPr marL="0" lvl="0" indent="0" algn="l" rtl="0">
                        <a:spcBef>
                          <a:spcPts val="0"/>
                        </a:spcBef>
                        <a:spcAft>
                          <a:spcPts val="0"/>
                        </a:spcAft>
                        <a:buNone/>
                      </a:pPr>
                      <a:r>
                        <a:rPr lang="en" sz="1100">
                          <a:latin typeface="Montserrat"/>
                          <a:ea typeface="Montserrat"/>
                          <a:cs typeface="Montserrat"/>
                          <a:sym typeface="Montserrat"/>
                        </a:rPr>
                        <a:t>brthdtc</a:t>
                      </a:r>
                      <a:endParaRPr sz="1100">
                        <a:latin typeface="Montserrat"/>
                        <a:ea typeface="Montserrat"/>
                        <a:cs typeface="Montserrat"/>
                        <a:sym typeface="Montserrat"/>
                      </a:endParaRPr>
                    </a:p>
                  </a:txBody>
                  <a:tcPr marL="121900" marR="121900" marT="48767" marB="48767">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r>
                        <a:rPr lang="en" sz="1100">
                          <a:latin typeface="Montserrat"/>
                          <a:ea typeface="Montserrat"/>
                          <a:cs typeface="Montserrat"/>
                          <a:sym typeface="Montserrat"/>
                        </a:rPr>
                        <a:t>Date of Birth (MM/DD/YYYY)</a:t>
                      </a:r>
                      <a:endParaRPr sz="1100">
                        <a:latin typeface="Montserrat"/>
                        <a:ea typeface="Montserrat"/>
                        <a:cs typeface="Montserrat"/>
                        <a:sym typeface="Montserrat"/>
                      </a:endParaRPr>
                    </a:p>
                  </a:txBody>
                  <a:tcPr marL="121900" marR="121900" marT="48767" marB="48767">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r>
                        <a:rPr lang="en" sz="1100">
                          <a:latin typeface="Montserrat"/>
                          <a:ea typeface="Montserrat"/>
                          <a:cs typeface="Montserrat"/>
                          <a:sym typeface="Montserrat"/>
                        </a:rPr>
                        <a:t>Text</a:t>
                      </a:r>
                      <a:endParaRPr sz="1100">
                        <a:latin typeface="Montserrat"/>
                        <a:ea typeface="Montserrat"/>
                        <a:cs typeface="Montserrat"/>
                        <a:sym typeface="Montserrat"/>
                      </a:endParaRPr>
                    </a:p>
                  </a:txBody>
                  <a:tcPr marL="121900" marR="121900" marT="48767" marB="48767">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endParaRPr sz="1100">
                        <a:latin typeface="Montserrat"/>
                        <a:ea typeface="Montserrat"/>
                        <a:cs typeface="Montserrat"/>
                        <a:sym typeface="Montserrat"/>
                      </a:endParaRPr>
                    </a:p>
                  </a:txBody>
                  <a:tcPr marL="121900" marR="121900" marT="48767" marB="48767">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EAD3"/>
                    </a:solidFill>
                  </a:tcPr>
                </a:tc>
                <a:extLst>
                  <a:ext uri="{0D108BD9-81ED-4DB2-BD59-A6C34878D82A}">
                    <a16:rowId xmlns:a16="http://schemas.microsoft.com/office/drawing/2014/main" val="10001"/>
                  </a:ext>
                </a:extLst>
              </a:tr>
            </a:tbl>
          </a:graphicData>
        </a:graphic>
      </p:graphicFrame>
      <p:graphicFrame>
        <p:nvGraphicFramePr>
          <p:cNvPr id="368" name="Google Shape;368;p51">
            <a:extLst>
              <a:ext uri="{FF2B5EF4-FFF2-40B4-BE49-F238E27FC236}">
                <a16:creationId xmlns:a16="http://schemas.microsoft.com/office/drawing/2014/main" id="{80F40149-D8DD-A248-DFA9-8C98DE3B8E06}"/>
              </a:ext>
            </a:extLst>
          </p:cNvPr>
          <p:cNvGraphicFramePr/>
          <p:nvPr/>
        </p:nvGraphicFramePr>
        <p:xfrm>
          <a:off x="5125453" y="3992991"/>
          <a:ext cx="6917351" cy="2351342"/>
        </p:xfrm>
        <a:graphic>
          <a:graphicData uri="http://schemas.openxmlformats.org/drawingml/2006/table">
            <a:tbl>
              <a:tblPr>
                <a:noFill/>
              </a:tblPr>
              <a:tblGrid>
                <a:gridCol w="1183105">
                  <a:extLst>
                    <a:ext uri="{9D8B030D-6E8A-4147-A177-3AD203B41FA5}">
                      <a16:colId xmlns:a16="http://schemas.microsoft.com/office/drawing/2014/main" val="20000"/>
                    </a:ext>
                  </a:extLst>
                </a:gridCol>
                <a:gridCol w="1183105">
                  <a:extLst>
                    <a:ext uri="{9D8B030D-6E8A-4147-A177-3AD203B41FA5}">
                      <a16:colId xmlns:a16="http://schemas.microsoft.com/office/drawing/2014/main" val="20001"/>
                    </a:ext>
                  </a:extLst>
                </a:gridCol>
                <a:gridCol w="2322503">
                  <a:extLst>
                    <a:ext uri="{9D8B030D-6E8A-4147-A177-3AD203B41FA5}">
                      <a16:colId xmlns:a16="http://schemas.microsoft.com/office/drawing/2014/main" val="20002"/>
                    </a:ext>
                  </a:extLst>
                </a:gridCol>
                <a:gridCol w="955667">
                  <a:extLst>
                    <a:ext uri="{9D8B030D-6E8A-4147-A177-3AD203B41FA5}">
                      <a16:colId xmlns:a16="http://schemas.microsoft.com/office/drawing/2014/main" val="20003"/>
                    </a:ext>
                  </a:extLst>
                </a:gridCol>
                <a:gridCol w="1272971">
                  <a:extLst>
                    <a:ext uri="{9D8B030D-6E8A-4147-A177-3AD203B41FA5}">
                      <a16:colId xmlns:a16="http://schemas.microsoft.com/office/drawing/2014/main" val="20004"/>
                    </a:ext>
                  </a:extLst>
                </a:gridCol>
              </a:tblGrid>
              <a:tr h="432815">
                <a:tc rowSpan="7">
                  <a:txBody>
                    <a:bodyPr/>
                    <a:lstStyle/>
                    <a:p>
                      <a:pPr marL="0" lvl="0" indent="0" algn="l" rtl="0">
                        <a:spcBef>
                          <a:spcPts val="0"/>
                        </a:spcBef>
                        <a:spcAft>
                          <a:spcPts val="0"/>
                        </a:spcAft>
                        <a:buNone/>
                      </a:pPr>
                      <a:r>
                        <a:rPr lang="en" sz="1100">
                          <a:latin typeface="Montserrat SemiBold"/>
                          <a:ea typeface="Montserrat SemiBold"/>
                          <a:cs typeface="Montserrat SemiBold"/>
                          <a:sym typeface="Montserrat SemiBold"/>
                        </a:rPr>
                        <a:t>Pediatric Anxiety</a:t>
                      </a:r>
                      <a:endParaRPr sz="1100">
                        <a:latin typeface="Montserrat"/>
                        <a:ea typeface="Montserrat"/>
                        <a:cs typeface="Montserrat"/>
                        <a:sym typeface="Montserrat"/>
                      </a:endParaRPr>
                    </a:p>
                  </a:txBody>
                  <a:tcPr marL="121900" marR="121900" marT="48767" marB="48767" anchor="ctr">
                    <a:solidFill>
                      <a:srgbClr val="B6D7A8"/>
                    </a:solidFill>
                  </a:tcPr>
                </a:tc>
                <a:tc>
                  <a:txBody>
                    <a:bodyPr/>
                    <a:lstStyle/>
                    <a:p>
                      <a:pPr marL="0" lvl="0" indent="0" algn="l" rtl="0">
                        <a:spcBef>
                          <a:spcPts val="0"/>
                        </a:spcBef>
                        <a:spcAft>
                          <a:spcPts val="0"/>
                        </a:spcAft>
                        <a:buNone/>
                      </a:pPr>
                      <a:r>
                        <a:rPr lang="en" sz="1100">
                          <a:latin typeface="Montserrat SemiBold"/>
                          <a:ea typeface="Montserrat SemiBold"/>
                          <a:cs typeface="Montserrat SemiBold"/>
                          <a:sym typeface="Montserrat SemiBold"/>
                        </a:rPr>
                        <a:t>Variable Name</a:t>
                      </a:r>
                      <a:endParaRPr sz="1100">
                        <a:latin typeface="Montserrat SemiBold"/>
                        <a:ea typeface="Montserrat SemiBold"/>
                        <a:cs typeface="Montserrat SemiBold"/>
                        <a:sym typeface="Montserrat SemiBold"/>
                      </a:endParaRPr>
                    </a:p>
                  </a:txBody>
                  <a:tcPr marL="121900" marR="121900" marT="48767" marB="48767">
                    <a:solidFill>
                      <a:srgbClr val="B6D7A8"/>
                    </a:solidFill>
                  </a:tcPr>
                </a:tc>
                <a:tc>
                  <a:txBody>
                    <a:bodyPr/>
                    <a:lstStyle/>
                    <a:p>
                      <a:pPr marL="0" lvl="0" indent="0" algn="l" rtl="0">
                        <a:spcBef>
                          <a:spcPts val="0"/>
                        </a:spcBef>
                        <a:spcAft>
                          <a:spcPts val="0"/>
                        </a:spcAft>
                        <a:buNone/>
                      </a:pPr>
                      <a:r>
                        <a:rPr lang="en" sz="1100">
                          <a:latin typeface="Montserrat SemiBold"/>
                          <a:ea typeface="Montserrat SemiBold"/>
                          <a:cs typeface="Montserrat SemiBold"/>
                          <a:sym typeface="Montserrat SemiBold"/>
                        </a:rPr>
                        <a:t>Label</a:t>
                      </a:r>
                      <a:endParaRPr sz="1100">
                        <a:latin typeface="Montserrat SemiBold"/>
                        <a:ea typeface="Montserrat SemiBold"/>
                        <a:cs typeface="Montserrat SemiBold"/>
                        <a:sym typeface="Montserrat SemiBold"/>
                      </a:endParaRPr>
                    </a:p>
                  </a:txBody>
                  <a:tcPr marL="121900" marR="121900" marT="48767" marB="48767">
                    <a:solidFill>
                      <a:srgbClr val="B6D7A8"/>
                    </a:solidFill>
                  </a:tcPr>
                </a:tc>
                <a:tc>
                  <a:txBody>
                    <a:bodyPr/>
                    <a:lstStyle/>
                    <a:p>
                      <a:pPr marL="0" lvl="0" indent="0" algn="l" rtl="0">
                        <a:spcBef>
                          <a:spcPts val="0"/>
                        </a:spcBef>
                        <a:spcAft>
                          <a:spcPts val="0"/>
                        </a:spcAft>
                        <a:buNone/>
                      </a:pPr>
                      <a:r>
                        <a:rPr lang="en" sz="1100">
                          <a:latin typeface="Montserrat SemiBold"/>
                          <a:ea typeface="Montserrat SemiBold"/>
                          <a:cs typeface="Montserrat SemiBold"/>
                          <a:sym typeface="Montserrat SemiBold"/>
                        </a:rPr>
                        <a:t>Field Type</a:t>
                      </a:r>
                      <a:endParaRPr sz="1100">
                        <a:latin typeface="Montserrat SemiBold"/>
                        <a:ea typeface="Montserrat SemiBold"/>
                        <a:cs typeface="Montserrat SemiBold"/>
                        <a:sym typeface="Montserrat SemiBold"/>
                      </a:endParaRPr>
                    </a:p>
                  </a:txBody>
                  <a:tcPr marL="121900" marR="121900" marT="48767" marB="48767">
                    <a:solidFill>
                      <a:srgbClr val="B6D7A8"/>
                    </a:solidFill>
                  </a:tcPr>
                </a:tc>
                <a:tc>
                  <a:txBody>
                    <a:bodyPr/>
                    <a:lstStyle/>
                    <a:p>
                      <a:pPr marL="0" lvl="0" indent="0" algn="l" rtl="0">
                        <a:spcBef>
                          <a:spcPts val="0"/>
                        </a:spcBef>
                        <a:spcAft>
                          <a:spcPts val="0"/>
                        </a:spcAft>
                        <a:buNone/>
                      </a:pPr>
                      <a:r>
                        <a:rPr lang="en" sz="1100">
                          <a:latin typeface="Montserrat SemiBold"/>
                          <a:ea typeface="Montserrat SemiBold"/>
                          <a:cs typeface="Montserrat SemiBold"/>
                          <a:sym typeface="Montserrat SemiBold"/>
                        </a:rPr>
                        <a:t>Permissible Values</a:t>
                      </a:r>
                      <a:endParaRPr sz="1100">
                        <a:latin typeface="Montserrat SemiBold"/>
                        <a:ea typeface="Montserrat SemiBold"/>
                        <a:cs typeface="Montserrat SemiBold"/>
                        <a:sym typeface="Montserrat SemiBold"/>
                      </a:endParaRPr>
                    </a:p>
                  </a:txBody>
                  <a:tcPr marL="121900" marR="121900" marT="48767" marB="48767">
                    <a:solidFill>
                      <a:srgbClr val="B6D7A8"/>
                    </a:solidFill>
                  </a:tcPr>
                </a:tc>
                <a:extLst>
                  <a:ext uri="{0D108BD9-81ED-4DB2-BD59-A6C34878D82A}">
                    <a16:rowId xmlns:a16="http://schemas.microsoft.com/office/drawing/2014/main" val="10000"/>
                  </a:ext>
                </a:extLst>
              </a:tr>
              <a:tr h="432815">
                <a:tc vMerge="1">
                  <a:txBody>
                    <a:bodyPr/>
                    <a:lstStyle/>
                    <a:p>
                      <a:endParaRPr lang="en-US"/>
                    </a:p>
                  </a:txBody>
                  <a:tcPr/>
                </a:tc>
                <a:tc>
                  <a:txBody>
                    <a:bodyPr/>
                    <a:lstStyle/>
                    <a:p>
                      <a:pPr marL="0" lvl="0" indent="0" algn="l" rtl="0">
                        <a:spcBef>
                          <a:spcPts val="0"/>
                        </a:spcBef>
                        <a:spcAft>
                          <a:spcPts val="0"/>
                        </a:spcAft>
                        <a:buNone/>
                      </a:pPr>
                      <a:r>
                        <a:rPr lang="en" sz="1100">
                          <a:latin typeface="Montserrat"/>
                          <a:ea typeface="Montserrat"/>
                          <a:cs typeface="Montserrat"/>
                          <a:sym typeface="Montserrat"/>
                        </a:rPr>
                        <a:t>ppanx1</a:t>
                      </a:r>
                      <a:endParaRPr sz="2400"/>
                    </a:p>
                  </a:txBody>
                  <a:tcPr marL="121900" marR="121900" marT="48767" marB="48767">
                    <a:solidFill>
                      <a:srgbClr val="B6D7A8"/>
                    </a:solidFill>
                  </a:tcPr>
                </a:tc>
                <a:tc>
                  <a:txBody>
                    <a:bodyPr/>
                    <a:lstStyle/>
                    <a:p>
                      <a:pPr marL="0" marR="0" lvl="0" indent="0" algn="l" rtl="0">
                        <a:lnSpc>
                          <a:spcPct val="100000"/>
                        </a:lnSpc>
                        <a:spcBef>
                          <a:spcPts val="0"/>
                        </a:spcBef>
                        <a:spcAft>
                          <a:spcPts val="0"/>
                        </a:spcAft>
                        <a:buNone/>
                      </a:pPr>
                      <a:r>
                        <a:rPr lang="en" sz="1100">
                          <a:latin typeface="Montserrat"/>
                          <a:ea typeface="Montserrat"/>
                          <a:cs typeface="Montserrat"/>
                          <a:sym typeface="Montserrat"/>
                        </a:rPr>
                        <a:t>I</a:t>
                      </a:r>
                      <a:r>
                        <a:rPr lang="en" sz="1100">
                          <a:solidFill>
                            <a:schemeClr val="dk1"/>
                          </a:solidFill>
                          <a:latin typeface="Montserrat"/>
                          <a:ea typeface="Montserrat"/>
                          <a:cs typeface="Montserrat"/>
                          <a:sym typeface="Montserrat"/>
                        </a:rPr>
                        <a:t> felt like something awful might happen</a:t>
                      </a:r>
                      <a:endParaRPr sz="1100">
                        <a:latin typeface="Montserrat"/>
                        <a:ea typeface="Montserrat"/>
                        <a:cs typeface="Montserrat"/>
                        <a:sym typeface="Montserrat"/>
                      </a:endParaRPr>
                    </a:p>
                  </a:txBody>
                  <a:tcPr marL="121900" marR="121900" marT="48767" marB="48767">
                    <a:solidFill>
                      <a:srgbClr val="B6D7A8"/>
                    </a:solidFill>
                  </a:tcPr>
                </a:tc>
                <a:tc>
                  <a:txBody>
                    <a:bodyPr/>
                    <a:lstStyle/>
                    <a:p>
                      <a:pPr marL="0" lvl="0" indent="0" algn="l" rtl="0">
                        <a:spcBef>
                          <a:spcPts val="0"/>
                        </a:spcBef>
                        <a:spcAft>
                          <a:spcPts val="0"/>
                        </a:spcAft>
                        <a:buNone/>
                      </a:pPr>
                      <a:r>
                        <a:rPr lang="en" sz="1100">
                          <a:latin typeface="Montserrat"/>
                          <a:ea typeface="Montserrat"/>
                          <a:cs typeface="Montserrat"/>
                          <a:sym typeface="Montserrat"/>
                        </a:rPr>
                        <a:t>Radio</a:t>
                      </a:r>
                      <a:endParaRPr sz="1100">
                        <a:latin typeface="Montserrat"/>
                        <a:ea typeface="Montserrat"/>
                        <a:cs typeface="Montserrat"/>
                        <a:sym typeface="Montserrat"/>
                      </a:endParaRPr>
                    </a:p>
                  </a:txBody>
                  <a:tcPr marL="121900" marR="121900" marT="48767" marB="48767">
                    <a:solidFill>
                      <a:srgbClr val="B6D7A8"/>
                    </a:solidFill>
                  </a:tcPr>
                </a:tc>
                <a:tc>
                  <a:txBody>
                    <a:bodyPr/>
                    <a:lstStyle/>
                    <a:p>
                      <a:pPr marL="0" lvl="0" indent="0" algn="l" rtl="0">
                        <a:spcBef>
                          <a:spcPts val="0"/>
                        </a:spcBef>
                        <a:spcAft>
                          <a:spcPts val="0"/>
                        </a:spcAft>
                        <a:buNone/>
                      </a:pPr>
                      <a:r>
                        <a:rPr lang="en" sz="1100">
                          <a:latin typeface="Montserrat"/>
                          <a:ea typeface="Montserrat"/>
                          <a:cs typeface="Montserrat"/>
                          <a:sym typeface="Montserrat"/>
                        </a:rPr>
                        <a:t>1,2,3,4,5</a:t>
                      </a:r>
                      <a:endParaRPr sz="1100">
                        <a:latin typeface="Montserrat"/>
                        <a:ea typeface="Montserrat"/>
                        <a:cs typeface="Montserrat"/>
                        <a:sym typeface="Montserrat"/>
                      </a:endParaRPr>
                    </a:p>
                  </a:txBody>
                  <a:tcPr marL="121900" marR="121900" marT="48767" marB="48767">
                    <a:solidFill>
                      <a:srgbClr val="B6D7A8"/>
                    </a:solidFill>
                  </a:tcPr>
                </a:tc>
                <a:extLst>
                  <a:ext uri="{0D108BD9-81ED-4DB2-BD59-A6C34878D82A}">
                    <a16:rowId xmlns:a16="http://schemas.microsoft.com/office/drawing/2014/main" val="10001"/>
                  </a:ext>
                </a:extLst>
              </a:tr>
              <a:tr h="271961">
                <a:tc vMerge="1">
                  <a:txBody>
                    <a:bodyPr/>
                    <a:lstStyle/>
                    <a:p>
                      <a:endParaRPr lang="en-US"/>
                    </a:p>
                  </a:txBody>
                  <a:tcPr/>
                </a:tc>
                <a:tc>
                  <a:txBody>
                    <a:bodyPr/>
                    <a:lstStyle/>
                    <a:p>
                      <a:pPr marL="0" lvl="0" indent="0" algn="l" rtl="0">
                        <a:spcBef>
                          <a:spcPts val="0"/>
                        </a:spcBef>
                        <a:spcAft>
                          <a:spcPts val="0"/>
                        </a:spcAft>
                        <a:buClr>
                          <a:schemeClr val="dk1"/>
                        </a:buClr>
                        <a:buSzPts val="1100"/>
                        <a:buFont typeface="Arial"/>
                        <a:buNone/>
                      </a:pPr>
                      <a:r>
                        <a:rPr lang="en" sz="1100">
                          <a:solidFill>
                            <a:schemeClr val="dk1"/>
                          </a:solidFill>
                          <a:latin typeface="Montserrat"/>
                          <a:ea typeface="Montserrat"/>
                          <a:cs typeface="Montserrat"/>
                          <a:sym typeface="Montserrat"/>
                        </a:rPr>
                        <a:t>ppanx2</a:t>
                      </a:r>
                      <a:endParaRPr sz="2400"/>
                    </a:p>
                  </a:txBody>
                  <a:tcPr marL="121900" marR="121900" marT="48767" marB="48767">
                    <a:solidFill>
                      <a:srgbClr val="B6D7A8"/>
                    </a:solidFill>
                  </a:tcPr>
                </a:tc>
                <a:tc>
                  <a:txBody>
                    <a:bodyPr/>
                    <a:lstStyle/>
                    <a:p>
                      <a:pPr marL="0" lvl="0" indent="0" algn="l" rtl="0">
                        <a:spcBef>
                          <a:spcPts val="0"/>
                        </a:spcBef>
                        <a:spcAft>
                          <a:spcPts val="0"/>
                        </a:spcAft>
                        <a:buNone/>
                      </a:pPr>
                      <a:r>
                        <a:rPr lang="en" sz="1100">
                          <a:solidFill>
                            <a:schemeClr val="dk1"/>
                          </a:solidFill>
                          <a:latin typeface="Montserrat"/>
                          <a:ea typeface="Montserrat"/>
                          <a:cs typeface="Montserrat"/>
                          <a:sym typeface="Montserrat"/>
                        </a:rPr>
                        <a:t>I felt nervous</a:t>
                      </a:r>
                      <a:endParaRPr sz="1100">
                        <a:latin typeface="Montserrat"/>
                        <a:ea typeface="Montserrat"/>
                        <a:cs typeface="Montserrat"/>
                        <a:sym typeface="Montserrat"/>
                      </a:endParaRPr>
                    </a:p>
                  </a:txBody>
                  <a:tcPr marL="121900" marR="121900" marT="48767" marB="48767">
                    <a:solidFill>
                      <a:srgbClr val="B6D7A8"/>
                    </a:solidFill>
                  </a:tcPr>
                </a:tc>
                <a:tc>
                  <a:txBody>
                    <a:bodyPr/>
                    <a:lstStyle/>
                    <a:p>
                      <a:pPr marL="0" lvl="0" indent="0" algn="l" rtl="0">
                        <a:spcBef>
                          <a:spcPts val="0"/>
                        </a:spcBef>
                        <a:spcAft>
                          <a:spcPts val="0"/>
                        </a:spcAft>
                        <a:buClr>
                          <a:schemeClr val="dk1"/>
                        </a:buClr>
                        <a:buSzPts val="1100"/>
                        <a:buFont typeface="Arial"/>
                        <a:buNone/>
                      </a:pPr>
                      <a:r>
                        <a:rPr lang="en" sz="1100">
                          <a:solidFill>
                            <a:schemeClr val="dk1"/>
                          </a:solidFill>
                          <a:latin typeface="Montserrat"/>
                          <a:ea typeface="Montserrat"/>
                          <a:cs typeface="Montserrat"/>
                          <a:sym typeface="Montserrat"/>
                        </a:rPr>
                        <a:t>Radio</a:t>
                      </a:r>
                      <a:endParaRPr sz="1100">
                        <a:latin typeface="Montserrat"/>
                        <a:ea typeface="Montserrat"/>
                        <a:cs typeface="Montserrat"/>
                        <a:sym typeface="Montserrat"/>
                      </a:endParaRPr>
                    </a:p>
                  </a:txBody>
                  <a:tcPr marL="121900" marR="121900" marT="48767" marB="48767">
                    <a:solidFill>
                      <a:srgbClr val="B6D7A8"/>
                    </a:solidFill>
                  </a:tcPr>
                </a:tc>
                <a:tc>
                  <a:txBody>
                    <a:bodyPr/>
                    <a:lstStyle/>
                    <a:p>
                      <a:pPr marL="0" lvl="0" indent="0" algn="l" rtl="0">
                        <a:spcBef>
                          <a:spcPts val="0"/>
                        </a:spcBef>
                        <a:spcAft>
                          <a:spcPts val="0"/>
                        </a:spcAft>
                        <a:buClr>
                          <a:schemeClr val="dk1"/>
                        </a:buClr>
                        <a:buSzPts val="1100"/>
                        <a:buFont typeface="Arial"/>
                        <a:buNone/>
                      </a:pPr>
                      <a:r>
                        <a:rPr lang="en" sz="1100">
                          <a:solidFill>
                            <a:schemeClr val="dk1"/>
                          </a:solidFill>
                          <a:latin typeface="Montserrat"/>
                          <a:ea typeface="Montserrat"/>
                          <a:cs typeface="Montserrat"/>
                          <a:sym typeface="Montserrat"/>
                        </a:rPr>
                        <a:t>1,2,3,4,5</a:t>
                      </a:r>
                      <a:endParaRPr sz="1100">
                        <a:latin typeface="Montserrat"/>
                        <a:ea typeface="Montserrat"/>
                        <a:cs typeface="Montserrat"/>
                        <a:sym typeface="Montserrat"/>
                      </a:endParaRPr>
                    </a:p>
                  </a:txBody>
                  <a:tcPr marL="121900" marR="121900" marT="48767" marB="48767">
                    <a:solidFill>
                      <a:srgbClr val="B6D7A8"/>
                    </a:solidFill>
                  </a:tcPr>
                </a:tc>
                <a:extLst>
                  <a:ext uri="{0D108BD9-81ED-4DB2-BD59-A6C34878D82A}">
                    <a16:rowId xmlns:a16="http://schemas.microsoft.com/office/drawing/2014/main" val="10002"/>
                  </a:ext>
                </a:extLst>
              </a:tr>
              <a:tr h="271961">
                <a:tc vMerge="1">
                  <a:txBody>
                    <a:bodyPr/>
                    <a:lstStyle/>
                    <a:p>
                      <a:endParaRPr lang="en-US"/>
                    </a:p>
                  </a:txBody>
                  <a:tcPr/>
                </a:tc>
                <a:tc>
                  <a:txBody>
                    <a:bodyPr/>
                    <a:lstStyle/>
                    <a:p>
                      <a:pPr marL="0" lvl="0" indent="0" algn="l" rtl="0">
                        <a:spcBef>
                          <a:spcPts val="0"/>
                        </a:spcBef>
                        <a:spcAft>
                          <a:spcPts val="0"/>
                        </a:spcAft>
                        <a:buClr>
                          <a:schemeClr val="dk1"/>
                        </a:buClr>
                        <a:buSzPts val="1100"/>
                        <a:buFont typeface="Arial"/>
                        <a:buNone/>
                      </a:pPr>
                      <a:r>
                        <a:rPr lang="en" sz="1100">
                          <a:solidFill>
                            <a:schemeClr val="dk1"/>
                          </a:solidFill>
                          <a:latin typeface="Montserrat"/>
                          <a:ea typeface="Montserrat"/>
                          <a:cs typeface="Montserrat"/>
                          <a:sym typeface="Montserrat"/>
                        </a:rPr>
                        <a:t>ppanx3</a:t>
                      </a:r>
                      <a:endParaRPr sz="2400"/>
                    </a:p>
                  </a:txBody>
                  <a:tcPr marL="121900" marR="121900" marT="48767" marB="48767">
                    <a:solidFill>
                      <a:srgbClr val="B6D7A8"/>
                    </a:solidFill>
                  </a:tcPr>
                </a:tc>
                <a:tc>
                  <a:txBody>
                    <a:bodyPr/>
                    <a:lstStyle/>
                    <a:p>
                      <a:pPr marL="0" lvl="0" indent="0" algn="l" rtl="0">
                        <a:spcBef>
                          <a:spcPts val="0"/>
                        </a:spcBef>
                        <a:spcAft>
                          <a:spcPts val="0"/>
                        </a:spcAft>
                        <a:buNone/>
                      </a:pPr>
                      <a:r>
                        <a:rPr lang="en" sz="1100">
                          <a:solidFill>
                            <a:schemeClr val="dk1"/>
                          </a:solidFill>
                          <a:latin typeface="Montserrat"/>
                          <a:ea typeface="Montserrat"/>
                          <a:cs typeface="Montserrat"/>
                          <a:sym typeface="Montserrat"/>
                        </a:rPr>
                        <a:t>I felt scared</a:t>
                      </a:r>
                      <a:endParaRPr sz="1100">
                        <a:latin typeface="Montserrat"/>
                        <a:ea typeface="Montserrat"/>
                        <a:cs typeface="Montserrat"/>
                        <a:sym typeface="Montserrat"/>
                      </a:endParaRPr>
                    </a:p>
                  </a:txBody>
                  <a:tcPr marL="121900" marR="121900" marT="48767" marB="48767">
                    <a:solidFill>
                      <a:srgbClr val="B6D7A8"/>
                    </a:solidFill>
                  </a:tcPr>
                </a:tc>
                <a:tc>
                  <a:txBody>
                    <a:bodyPr/>
                    <a:lstStyle/>
                    <a:p>
                      <a:pPr marL="0" lvl="0" indent="0" algn="l" rtl="0">
                        <a:spcBef>
                          <a:spcPts val="0"/>
                        </a:spcBef>
                        <a:spcAft>
                          <a:spcPts val="0"/>
                        </a:spcAft>
                        <a:buClr>
                          <a:schemeClr val="dk1"/>
                        </a:buClr>
                        <a:buSzPts val="1100"/>
                        <a:buFont typeface="Arial"/>
                        <a:buNone/>
                      </a:pPr>
                      <a:r>
                        <a:rPr lang="en" sz="1100">
                          <a:solidFill>
                            <a:schemeClr val="dk1"/>
                          </a:solidFill>
                          <a:latin typeface="Montserrat"/>
                          <a:ea typeface="Montserrat"/>
                          <a:cs typeface="Montserrat"/>
                          <a:sym typeface="Montserrat"/>
                        </a:rPr>
                        <a:t>Radio</a:t>
                      </a:r>
                      <a:endParaRPr sz="1100">
                        <a:latin typeface="Montserrat"/>
                        <a:ea typeface="Montserrat"/>
                        <a:cs typeface="Montserrat"/>
                        <a:sym typeface="Montserrat"/>
                      </a:endParaRPr>
                    </a:p>
                  </a:txBody>
                  <a:tcPr marL="121900" marR="121900" marT="48767" marB="48767">
                    <a:solidFill>
                      <a:srgbClr val="B6D7A8"/>
                    </a:solidFill>
                  </a:tcPr>
                </a:tc>
                <a:tc>
                  <a:txBody>
                    <a:bodyPr/>
                    <a:lstStyle/>
                    <a:p>
                      <a:pPr marL="0" lvl="0" indent="0" algn="l" rtl="0">
                        <a:spcBef>
                          <a:spcPts val="0"/>
                        </a:spcBef>
                        <a:spcAft>
                          <a:spcPts val="0"/>
                        </a:spcAft>
                        <a:buClr>
                          <a:schemeClr val="dk1"/>
                        </a:buClr>
                        <a:buSzPts val="1100"/>
                        <a:buFont typeface="Arial"/>
                        <a:buNone/>
                      </a:pPr>
                      <a:r>
                        <a:rPr lang="en" sz="1100">
                          <a:solidFill>
                            <a:schemeClr val="dk1"/>
                          </a:solidFill>
                          <a:latin typeface="Montserrat"/>
                          <a:ea typeface="Montserrat"/>
                          <a:cs typeface="Montserrat"/>
                          <a:sym typeface="Montserrat"/>
                        </a:rPr>
                        <a:t>1,2,3,4,5</a:t>
                      </a:r>
                      <a:endParaRPr sz="1100">
                        <a:latin typeface="Montserrat"/>
                        <a:ea typeface="Montserrat"/>
                        <a:cs typeface="Montserrat"/>
                        <a:sym typeface="Montserrat"/>
                      </a:endParaRPr>
                    </a:p>
                  </a:txBody>
                  <a:tcPr marL="121900" marR="121900" marT="48767" marB="48767">
                    <a:solidFill>
                      <a:srgbClr val="B6D7A8"/>
                    </a:solidFill>
                  </a:tcPr>
                </a:tc>
                <a:extLst>
                  <a:ext uri="{0D108BD9-81ED-4DB2-BD59-A6C34878D82A}">
                    <a16:rowId xmlns:a16="http://schemas.microsoft.com/office/drawing/2014/main" val="10003"/>
                  </a:ext>
                </a:extLst>
              </a:tr>
              <a:tr h="271961">
                <a:tc vMerge="1">
                  <a:txBody>
                    <a:bodyPr/>
                    <a:lstStyle/>
                    <a:p>
                      <a:endParaRPr lang="en-US"/>
                    </a:p>
                  </a:txBody>
                  <a:tcPr/>
                </a:tc>
                <a:tc>
                  <a:txBody>
                    <a:bodyPr/>
                    <a:lstStyle/>
                    <a:p>
                      <a:pPr marL="0" lvl="0" indent="0" algn="l" rtl="0">
                        <a:spcBef>
                          <a:spcPts val="0"/>
                        </a:spcBef>
                        <a:spcAft>
                          <a:spcPts val="0"/>
                        </a:spcAft>
                        <a:buClr>
                          <a:schemeClr val="dk1"/>
                        </a:buClr>
                        <a:buSzPts val="1100"/>
                        <a:buFont typeface="Arial"/>
                        <a:buNone/>
                      </a:pPr>
                      <a:r>
                        <a:rPr lang="en" sz="1100">
                          <a:solidFill>
                            <a:schemeClr val="dk1"/>
                          </a:solidFill>
                          <a:latin typeface="Montserrat"/>
                          <a:ea typeface="Montserrat"/>
                          <a:cs typeface="Montserrat"/>
                          <a:sym typeface="Montserrat"/>
                        </a:rPr>
                        <a:t>ppanx4</a:t>
                      </a:r>
                      <a:endParaRPr sz="2400"/>
                    </a:p>
                  </a:txBody>
                  <a:tcPr marL="121900" marR="121900" marT="48767" marB="48767">
                    <a:solidFill>
                      <a:srgbClr val="B6D7A8"/>
                    </a:solidFill>
                  </a:tcPr>
                </a:tc>
                <a:tc>
                  <a:txBody>
                    <a:bodyPr/>
                    <a:lstStyle/>
                    <a:p>
                      <a:pPr marL="0" lvl="0" indent="0" algn="l" rtl="0">
                        <a:spcBef>
                          <a:spcPts val="0"/>
                        </a:spcBef>
                        <a:spcAft>
                          <a:spcPts val="0"/>
                        </a:spcAft>
                        <a:buNone/>
                      </a:pPr>
                      <a:r>
                        <a:rPr lang="en" sz="1100">
                          <a:solidFill>
                            <a:schemeClr val="dk1"/>
                          </a:solidFill>
                          <a:latin typeface="Montserrat"/>
                          <a:ea typeface="Montserrat"/>
                          <a:cs typeface="Montserrat"/>
                          <a:sym typeface="Montserrat"/>
                        </a:rPr>
                        <a:t>I felt worried</a:t>
                      </a:r>
                      <a:endParaRPr sz="1100">
                        <a:latin typeface="Montserrat"/>
                        <a:ea typeface="Montserrat"/>
                        <a:cs typeface="Montserrat"/>
                        <a:sym typeface="Montserrat"/>
                      </a:endParaRPr>
                    </a:p>
                  </a:txBody>
                  <a:tcPr marL="121900" marR="121900" marT="48767" marB="48767">
                    <a:solidFill>
                      <a:srgbClr val="B6D7A8"/>
                    </a:solidFill>
                  </a:tcPr>
                </a:tc>
                <a:tc>
                  <a:txBody>
                    <a:bodyPr/>
                    <a:lstStyle/>
                    <a:p>
                      <a:pPr marL="0" lvl="0" indent="0" algn="l" rtl="0">
                        <a:spcBef>
                          <a:spcPts val="0"/>
                        </a:spcBef>
                        <a:spcAft>
                          <a:spcPts val="0"/>
                        </a:spcAft>
                        <a:buClr>
                          <a:schemeClr val="dk1"/>
                        </a:buClr>
                        <a:buSzPts val="1100"/>
                        <a:buFont typeface="Arial"/>
                        <a:buNone/>
                      </a:pPr>
                      <a:r>
                        <a:rPr lang="en" sz="1100">
                          <a:solidFill>
                            <a:schemeClr val="dk1"/>
                          </a:solidFill>
                          <a:latin typeface="Montserrat"/>
                          <a:ea typeface="Montserrat"/>
                          <a:cs typeface="Montserrat"/>
                          <a:sym typeface="Montserrat"/>
                        </a:rPr>
                        <a:t>Radio</a:t>
                      </a:r>
                      <a:endParaRPr sz="1100">
                        <a:latin typeface="Montserrat"/>
                        <a:ea typeface="Montserrat"/>
                        <a:cs typeface="Montserrat"/>
                        <a:sym typeface="Montserrat"/>
                      </a:endParaRPr>
                    </a:p>
                  </a:txBody>
                  <a:tcPr marL="121900" marR="121900" marT="48767" marB="48767">
                    <a:solidFill>
                      <a:srgbClr val="B6D7A8"/>
                    </a:solidFill>
                  </a:tcPr>
                </a:tc>
                <a:tc>
                  <a:txBody>
                    <a:bodyPr/>
                    <a:lstStyle/>
                    <a:p>
                      <a:pPr marL="0" lvl="0" indent="0" algn="l" rtl="0">
                        <a:spcBef>
                          <a:spcPts val="0"/>
                        </a:spcBef>
                        <a:spcAft>
                          <a:spcPts val="0"/>
                        </a:spcAft>
                        <a:buClr>
                          <a:schemeClr val="dk1"/>
                        </a:buClr>
                        <a:buSzPts val="1100"/>
                        <a:buFont typeface="Arial"/>
                        <a:buNone/>
                      </a:pPr>
                      <a:r>
                        <a:rPr lang="en" sz="1100">
                          <a:solidFill>
                            <a:schemeClr val="dk1"/>
                          </a:solidFill>
                          <a:latin typeface="Montserrat"/>
                          <a:ea typeface="Montserrat"/>
                          <a:cs typeface="Montserrat"/>
                          <a:sym typeface="Montserrat"/>
                        </a:rPr>
                        <a:t>1,2,3,4,5</a:t>
                      </a:r>
                      <a:endParaRPr sz="1100">
                        <a:latin typeface="Montserrat"/>
                        <a:ea typeface="Montserrat"/>
                        <a:cs typeface="Montserrat"/>
                        <a:sym typeface="Montserrat"/>
                      </a:endParaRPr>
                    </a:p>
                  </a:txBody>
                  <a:tcPr marL="121900" marR="121900" marT="48767" marB="48767">
                    <a:solidFill>
                      <a:srgbClr val="B6D7A8"/>
                    </a:solidFill>
                  </a:tcPr>
                </a:tc>
                <a:extLst>
                  <a:ext uri="{0D108BD9-81ED-4DB2-BD59-A6C34878D82A}">
                    <a16:rowId xmlns:a16="http://schemas.microsoft.com/office/drawing/2014/main" val="10004"/>
                  </a:ext>
                </a:extLst>
              </a:tr>
              <a:tr h="397868">
                <a:tc vMerge="1">
                  <a:txBody>
                    <a:bodyPr/>
                    <a:lstStyle/>
                    <a:p>
                      <a:endParaRPr lang="en-US"/>
                    </a:p>
                  </a:txBody>
                  <a:tcPr/>
                </a:tc>
                <a:tc>
                  <a:txBody>
                    <a:bodyPr/>
                    <a:lstStyle/>
                    <a:p>
                      <a:pPr marL="0" lvl="0" indent="0" algn="l" rtl="0">
                        <a:spcBef>
                          <a:spcPts val="0"/>
                        </a:spcBef>
                        <a:spcAft>
                          <a:spcPts val="0"/>
                        </a:spcAft>
                        <a:buNone/>
                      </a:pPr>
                      <a:r>
                        <a:rPr lang="en" sz="1100">
                          <a:solidFill>
                            <a:schemeClr val="dk1"/>
                          </a:solidFill>
                          <a:latin typeface="Montserrat"/>
                          <a:ea typeface="Montserrat"/>
                          <a:cs typeface="Montserrat"/>
                          <a:sym typeface="Montserrat"/>
                        </a:rPr>
                        <a:t>ppanx5</a:t>
                      </a:r>
                      <a:endParaRPr sz="1100">
                        <a:solidFill>
                          <a:schemeClr val="dk1"/>
                        </a:solidFill>
                        <a:latin typeface="Montserrat"/>
                        <a:ea typeface="Montserrat"/>
                        <a:cs typeface="Montserrat"/>
                        <a:sym typeface="Montserrat"/>
                      </a:endParaRPr>
                    </a:p>
                  </a:txBody>
                  <a:tcPr marL="121900" marR="121900" marT="48767" marB="48767">
                    <a:solidFill>
                      <a:srgbClr val="B6D7A8"/>
                    </a:solidFill>
                  </a:tcPr>
                </a:tc>
                <a:tc>
                  <a:txBody>
                    <a:bodyPr/>
                    <a:lstStyle/>
                    <a:p>
                      <a:pPr marL="0" marR="0" lvl="0" indent="0" algn="l" rtl="0">
                        <a:lnSpc>
                          <a:spcPct val="100000"/>
                        </a:lnSpc>
                        <a:spcBef>
                          <a:spcPts val="0"/>
                        </a:spcBef>
                        <a:spcAft>
                          <a:spcPts val="0"/>
                        </a:spcAft>
                        <a:buNone/>
                      </a:pPr>
                      <a:r>
                        <a:rPr lang="en" sz="1100">
                          <a:solidFill>
                            <a:schemeClr val="dk1"/>
                          </a:solidFill>
                          <a:latin typeface="Montserrat"/>
                          <a:ea typeface="Montserrat"/>
                          <a:cs typeface="Montserrat"/>
                          <a:sym typeface="Montserrat"/>
                        </a:rPr>
                        <a:t>I worried when I was at home</a:t>
                      </a:r>
                      <a:endParaRPr sz="1100">
                        <a:solidFill>
                          <a:schemeClr val="dk1"/>
                        </a:solidFill>
                        <a:latin typeface="Montserrat"/>
                        <a:ea typeface="Montserrat"/>
                        <a:cs typeface="Montserrat"/>
                        <a:sym typeface="Montserrat"/>
                      </a:endParaRPr>
                    </a:p>
                  </a:txBody>
                  <a:tcPr marL="121900" marR="121900" marT="48767" marB="48767">
                    <a:solidFill>
                      <a:srgbClr val="B6D7A8"/>
                    </a:solidFill>
                  </a:tcPr>
                </a:tc>
                <a:tc>
                  <a:txBody>
                    <a:bodyPr/>
                    <a:lstStyle/>
                    <a:p>
                      <a:pPr marL="0" lvl="0" indent="0" algn="l" rtl="0">
                        <a:spcBef>
                          <a:spcPts val="0"/>
                        </a:spcBef>
                        <a:spcAft>
                          <a:spcPts val="0"/>
                        </a:spcAft>
                        <a:buClr>
                          <a:schemeClr val="dk1"/>
                        </a:buClr>
                        <a:buSzPts val="1100"/>
                        <a:buFont typeface="Arial"/>
                        <a:buNone/>
                      </a:pPr>
                      <a:r>
                        <a:rPr lang="en" sz="1100">
                          <a:solidFill>
                            <a:schemeClr val="dk1"/>
                          </a:solidFill>
                          <a:latin typeface="Montserrat"/>
                          <a:ea typeface="Montserrat"/>
                          <a:cs typeface="Montserrat"/>
                          <a:sym typeface="Montserrat"/>
                        </a:rPr>
                        <a:t>Radio</a:t>
                      </a:r>
                      <a:endParaRPr sz="1100">
                        <a:latin typeface="Montserrat"/>
                        <a:ea typeface="Montserrat"/>
                        <a:cs typeface="Montserrat"/>
                        <a:sym typeface="Montserrat"/>
                      </a:endParaRPr>
                    </a:p>
                  </a:txBody>
                  <a:tcPr marL="121900" marR="121900" marT="48767" marB="48767">
                    <a:solidFill>
                      <a:srgbClr val="B6D7A8"/>
                    </a:solidFill>
                  </a:tcPr>
                </a:tc>
                <a:tc>
                  <a:txBody>
                    <a:bodyPr/>
                    <a:lstStyle/>
                    <a:p>
                      <a:pPr marL="0" lvl="0" indent="0" algn="l" rtl="0">
                        <a:spcBef>
                          <a:spcPts val="0"/>
                        </a:spcBef>
                        <a:spcAft>
                          <a:spcPts val="0"/>
                        </a:spcAft>
                        <a:buClr>
                          <a:schemeClr val="dk1"/>
                        </a:buClr>
                        <a:buSzPts val="1100"/>
                        <a:buFont typeface="Arial"/>
                        <a:buNone/>
                      </a:pPr>
                      <a:r>
                        <a:rPr lang="en" sz="1100">
                          <a:solidFill>
                            <a:schemeClr val="dk1"/>
                          </a:solidFill>
                          <a:latin typeface="Montserrat"/>
                          <a:ea typeface="Montserrat"/>
                          <a:cs typeface="Montserrat"/>
                          <a:sym typeface="Montserrat"/>
                        </a:rPr>
                        <a:t>1,2,3,4,5</a:t>
                      </a:r>
                      <a:endParaRPr sz="1100">
                        <a:latin typeface="Montserrat"/>
                        <a:ea typeface="Montserrat"/>
                        <a:cs typeface="Montserrat"/>
                        <a:sym typeface="Montserrat"/>
                      </a:endParaRPr>
                    </a:p>
                  </a:txBody>
                  <a:tcPr marL="121900" marR="121900" marT="48767" marB="48767">
                    <a:solidFill>
                      <a:srgbClr val="B6D7A8"/>
                    </a:solidFill>
                  </a:tcPr>
                </a:tc>
                <a:extLst>
                  <a:ext uri="{0D108BD9-81ED-4DB2-BD59-A6C34878D82A}">
                    <a16:rowId xmlns:a16="http://schemas.microsoft.com/office/drawing/2014/main" val="10005"/>
                  </a:ext>
                </a:extLst>
              </a:tr>
              <a:tr h="271961">
                <a:tc vMerge="1">
                  <a:txBody>
                    <a:bodyPr/>
                    <a:lstStyle/>
                    <a:p>
                      <a:endParaRPr lang="en-US"/>
                    </a:p>
                  </a:txBody>
                  <a:tcPr/>
                </a:tc>
                <a:tc>
                  <a:txBody>
                    <a:bodyPr/>
                    <a:lstStyle/>
                    <a:p>
                      <a:pPr marL="0" lvl="0" indent="0" algn="l" rtl="0">
                        <a:spcBef>
                          <a:spcPts val="0"/>
                        </a:spcBef>
                        <a:spcAft>
                          <a:spcPts val="0"/>
                        </a:spcAft>
                        <a:buNone/>
                      </a:pPr>
                      <a:r>
                        <a:rPr lang="en" sz="1100">
                          <a:solidFill>
                            <a:schemeClr val="dk1"/>
                          </a:solidFill>
                          <a:latin typeface="Montserrat"/>
                          <a:ea typeface="Montserrat"/>
                          <a:cs typeface="Montserrat"/>
                          <a:sym typeface="Montserrat"/>
                        </a:rPr>
                        <a:t>ppanx6</a:t>
                      </a:r>
                      <a:endParaRPr sz="1100">
                        <a:solidFill>
                          <a:schemeClr val="dk1"/>
                        </a:solidFill>
                        <a:latin typeface="Montserrat"/>
                        <a:ea typeface="Montserrat"/>
                        <a:cs typeface="Montserrat"/>
                        <a:sym typeface="Montserrat"/>
                      </a:endParaRPr>
                    </a:p>
                  </a:txBody>
                  <a:tcPr marL="121900" marR="121900" marT="48767" marB="48767">
                    <a:solidFill>
                      <a:srgbClr val="B6D7A8"/>
                    </a:solidFill>
                  </a:tcPr>
                </a:tc>
                <a:tc>
                  <a:txBody>
                    <a:bodyPr/>
                    <a:lstStyle/>
                    <a:p>
                      <a:pPr marL="0" lvl="0" indent="0" algn="l" rtl="0">
                        <a:spcBef>
                          <a:spcPts val="0"/>
                        </a:spcBef>
                        <a:spcAft>
                          <a:spcPts val="0"/>
                        </a:spcAft>
                        <a:buNone/>
                      </a:pPr>
                      <a:r>
                        <a:rPr lang="en" sz="1100">
                          <a:solidFill>
                            <a:schemeClr val="dk1"/>
                          </a:solidFill>
                          <a:latin typeface="Montserrat"/>
                          <a:ea typeface="Montserrat"/>
                          <a:cs typeface="Montserrat"/>
                          <a:sym typeface="Montserrat"/>
                        </a:rPr>
                        <a:t>I got scared really easy</a:t>
                      </a:r>
                      <a:endParaRPr sz="1100">
                        <a:solidFill>
                          <a:schemeClr val="dk1"/>
                        </a:solidFill>
                        <a:latin typeface="Montserrat"/>
                        <a:ea typeface="Montserrat"/>
                        <a:cs typeface="Montserrat"/>
                        <a:sym typeface="Montserrat"/>
                      </a:endParaRPr>
                    </a:p>
                  </a:txBody>
                  <a:tcPr marL="121900" marR="121900" marT="48767" marB="48767">
                    <a:solidFill>
                      <a:srgbClr val="B6D7A8"/>
                    </a:solidFill>
                  </a:tcPr>
                </a:tc>
                <a:tc>
                  <a:txBody>
                    <a:bodyPr/>
                    <a:lstStyle/>
                    <a:p>
                      <a:pPr marL="0" lvl="0" indent="0" algn="l" rtl="0">
                        <a:spcBef>
                          <a:spcPts val="0"/>
                        </a:spcBef>
                        <a:spcAft>
                          <a:spcPts val="0"/>
                        </a:spcAft>
                        <a:buClr>
                          <a:schemeClr val="dk1"/>
                        </a:buClr>
                        <a:buSzPts val="1100"/>
                        <a:buFont typeface="Arial"/>
                        <a:buNone/>
                      </a:pPr>
                      <a:r>
                        <a:rPr lang="en" sz="1100">
                          <a:solidFill>
                            <a:schemeClr val="dk1"/>
                          </a:solidFill>
                          <a:latin typeface="Montserrat"/>
                          <a:ea typeface="Montserrat"/>
                          <a:cs typeface="Montserrat"/>
                          <a:sym typeface="Montserrat"/>
                        </a:rPr>
                        <a:t>Radio</a:t>
                      </a:r>
                      <a:endParaRPr sz="1100">
                        <a:latin typeface="Montserrat"/>
                        <a:ea typeface="Montserrat"/>
                        <a:cs typeface="Montserrat"/>
                        <a:sym typeface="Montserrat"/>
                      </a:endParaRPr>
                    </a:p>
                  </a:txBody>
                  <a:tcPr marL="121900" marR="121900" marT="48767" marB="48767">
                    <a:solidFill>
                      <a:srgbClr val="B6D7A8"/>
                    </a:solidFill>
                  </a:tcPr>
                </a:tc>
                <a:tc>
                  <a:txBody>
                    <a:bodyPr/>
                    <a:lstStyle/>
                    <a:p>
                      <a:pPr marL="0" lvl="0" indent="0" algn="l" rtl="0">
                        <a:spcBef>
                          <a:spcPts val="0"/>
                        </a:spcBef>
                        <a:spcAft>
                          <a:spcPts val="0"/>
                        </a:spcAft>
                        <a:buClr>
                          <a:schemeClr val="dk1"/>
                        </a:buClr>
                        <a:buSzPts val="1100"/>
                        <a:buFont typeface="Arial"/>
                        <a:buNone/>
                      </a:pPr>
                      <a:r>
                        <a:rPr lang="en" sz="1100">
                          <a:solidFill>
                            <a:schemeClr val="dk1"/>
                          </a:solidFill>
                          <a:latin typeface="Montserrat"/>
                          <a:ea typeface="Montserrat"/>
                          <a:cs typeface="Montserrat"/>
                          <a:sym typeface="Montserrat"/>
                        </a:rPr>
                        <a:t>1,2,3,4,5</a:t>
                      </a:r>
                      <a:endParaRPr sz="1100">
                        <a:latin typeface="Montserrat"/>
                        <a:ea typeface="Montserrat"/>
                        <a:cs typeface="Montserrat"/>
                        <a:sym typeface="Montserrat"/>
                      </a:endParaRPr>
                    </a:p>
                  </a:txBody>
                  <a:tcPr marL="121900" marR="121900" marT="48767" marB="48767">
                    <a:solidFill>
                      <a:srgbClr val="B6D7A8"/>
                    </a:solidFill>
                  </a:tcPr>
                </a:tc>
                <a:extLst>
                  <a:ext uri="{0D108BD9-81ED-4DB2-BD59-A6C34878D82A}">
                    <a16:rowId xmlns:a16="http://schemas.microsoft.com/office/drawing/2014/main" val="10006"/>
                  </a:ext>
                </a:extLst>
              </a:tr>
            </a:tbl>
          </a:graphicData>
        </a:graphic>
      </p:graphicFrame>
      <p:sp>
        <p:nvSpPr>
          <p:cNvPr id="369" name="Google Shape;369;p51">
            <a:extLst>
              <a:ext uri="{FF2B5EF4-FFF2-40B4-BE49-F238E27FC236}">
                <a16:creationId xmlns:a16="http://schemas.microsoft.com/office/drawing/2014/main" id="{EBB754F2-1B59-9A12-D4DA-4D1F9AA630CD}"/>
              </a:ext>
            </a:extLst>
          </p:cNvPr>
          <p:cNvSpPr/>
          <p:nvPr/>
        </p:nvSpPr>
        <p:spPr>
          <a:xfrm>
            <a:off x="2692612" y="3403600"/>
            <a:ext cx="2605200" cy="2110723"/>
          </a:xfrm>
          <a:prstGeom prst="vertic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1600">
                <a:solidFill>
                  <a:srgbClr val="0B5394"/>
                </a:solidFill>
                <a:latin typeface="Montserrat SemiBold"/>
                <a:ea typeface="Montserrat SemiBold"/>
                <a:cs typeface="Montserrat SemiBold"/>
                <a:sym typeface="Montserrat SemiBold"/>
              </a:rPr>
              <a:t>HEAL Supplemental CDE</a:t>
            </a:r>
            <a:endParaRPr sz="1600">
              <a:solidFill>
                <a:srgbClr val="0B5394"/>
              </a:solidFill>
              <a:latin typeface="Montserrat SemiBold"/>
              <a:ea typeface="Montserrat SemiBold"/>
              <a:cs typeface="Montserrat SemiBold"/>
              <a:sym typeface="Montserrat SemiBold"/>
            </a:endParaRPr>
          </a:p>
          <a:p>
            <a:endParaRPr sz="1200">
              <a:latin typeface="Montserrat Medium"/>
              <a:ea typeface="Montserrat Medium"/>
              <a:cs typeface="Montserrat Medium"/>
              <a:sym typeface="Montserrat Medium"/>
            </a:endParaRPr>
          </a:p>
          <a:p>
            <a:r>
              <a:rPr lang="en" sz="1200">
                <a:latin typeface="Montserrat SemiBold"/>
                <a:ea typeface="Montserrat SemiBold"/>
                <a:cs typeface="Montserrat SemiBold"/>
                <a:sym typeface="Montserrat SemiBold"/>
              </a:rPr>
              <a:t>Pediatric Anxiety SF8a [PROMIS]</a:t>
            </a:r>
            <a:endParaRPr lang="en" sz="1200">
              <a:latin typeface="Montserrat"/>
              <a:ea typeface="Montserrat SemiBold"/>
              <a:cs typeface="Montserrat SemiBold"/>
              <a:sym typeface="Montserrat"/>
            </a:endParaRPr>
          </a:p>
          <a:p>
            <a:endParaRPr lang="en" sz="1200">
              <a:latin typeface="Montserrat"/>
              <a:ea typeface="Montserrat"/>
              <a:cs typeface="Montserrat"/>
              <a:sym typeface="Montserrat"/>
            </a:endParaRPr>
          </a:p>
          <a:p>
            <a:r>
              <a:rPr lang="en" sz="1200">
                <a:latin typeface="Montserrat"/>
                <a:ea typeface="Montserrat"/>
                <a:cs typeface="Montserrat"/>
                <a:sym typeface="Montserrat"/>
                <a:hlinkClick r:id="rId3"/>
              </a:rPr>
              <a:t>HEAL CDE Repo link</a:t>
            </a:r>
            <a:endParaRPr lang="en" sz="1200">
              <a:latin typeface="Montserrat"/>
              <a:ea typeface="Montserrat"/>
              <a:cs typeface="Montserrat"/>
              <a:sym typeface="Montserrat"/>
            </a:endParaRPr>
          </a:p>
        </p:txBody>
      </p:sp>
      <p:sp>
        <p:nvSpPr>
          <p:cNvPr id="370" name="Google Shape;370;p51">
            <a:extLst>
              <a:ext uri="{FF2B5EF4-FFF2-40B4-BE49-F238E27FC236}">
                <a16:creationId xmlns:a16="http://schemas.microsoft.com/office/drawing/2014/main" id="{55B0DD97-B15D-7416-BF6E-8B3428B806A9}"/>
              </a:ext>
            </a:extLst>
          </p:cNvPr>
          <p:cNvSpPr txBox="1"/>
          <p:nvPr/>
        </p:nvSpPr>
        <p:spPr>
          <a:xfrm>
            <a:off x="6233634" y="2359068"/>
            <a:ext cx="4990959" cy="492402"/>
          </a:xfrm>
          <a:prstGeom prst="rect">
            <a:avLst/>
          </a:prstGeom>
          <a:noFill/>
          <a:ln>
            <a:noFill/>
          </a:ln>
        </p:spPr>
        <p:txBody>
          <a:bodyPr spcFirstLastPara="1" wrap="square" lIns="121900" tIns="121900" rIns="121900" bIns="121900" anchor="t" anchorCtr="0">
            <a:spAutoFit/>
          </a:bodyPr>
          <a:lstStyle/>
          <a:p>
            <a:pPr algn="ctr"/>
            <a:r>
              <a:rPr lang="en" sz="1600">
                <a:solidFill>
                  <a:srgbClr val="0B5394"/>
                </a:solidFill>
                <a:latin typeface="Montserrat SemiBold"/>
                <a:ea typeface="Montserrat SemiBold"/>
                <a:cs typeface="Montserrat SemiBold"/>
                <a:sym typeface="Montserrat SemiBold"/>
              </a:rPr>
              <a:t>Variable-level Metadata (data dictionaries)</a:t>
            </a:r>
            <a:endParaRPr sz="1600">
              <a:solidFill>
                <a:srgbClr val="0B5394"/>
              </a:solidFill>
              <a:latin typeface="Montserrat SemiBold"/>
              <a:ea typeface="Montserrat SemiBold"/>
              <a:cs typeface="Montserrat SemiBold"/>
              <a:sym typeface="Montserrat SemiBold"/>
            </a:endParaRPr>
          </a:p>
        </p:txBody>
      </p:sp>
      <p:cxnSp>
        <p:nvCxnSpPr>
          <p:cNvPr id="371" name="Google Shape;371;p51">
            <a:extLst>
              <a:ext uri="{FF2B5EF4-FFF2-40B4-BE49-F238E27FC236}">
                <a16:creationId xmlns:a16="http://schemas.microsoft.com/office/drawing/2014/main" id="{BB33C958-E62B-5362-A071-B16D92E42F01}"/>
              </a:ext>
            </a:extLst>
          </p:cNvPr>
          <p:cNvCxnSpPr>
            <a:cxnSpLocks/>
          </p:cNvCxnSpPr>
          <p:nvPr/>
        </p:nvCxnSpPr>
        <p:spPr>
          <a:xfrm>
            <a:off x="1876647" y="4709070"/>
            <a:ext cx="1125171" cy="0"/>
          </a:xfrm>
          <a:prstGeom prst="straightConnector1">
            <a:avLst/>
          </a:prstGeom>
          <a:noFill/>
          <a:ln w="9525" cap="flat" cmpd="sng">
            <a:solidFill>
              <a:schemeClr val="dk2"/>
            </a:solidFill>
            <a:prstDash val="solid"/>
            <a:round/>
            <a:headEnd type="none" w="med" len="med"/>
            <a:tailEnd type="triangle" w="med" len="med"/>
          </a:ln>
        </p:spPr>
      </p:cxnSp>
      <p:cxnSp>
        <p:nvCxnSpPr>
          <p:cNvPr id="372" name="Google Shape;372;p51">
            <a:extLst>
              <a:ext uri="{FF2B5EF4-FFF2-40B4-BE49-F238E27FC236}">
                <a16:creationId xmlns:a16="http://schemas.microsoft.com/office/drawing/2014/main" id="{C3B01B0F-9DFF-3AD1-237A-DDD20CF289F7}"/>
              </a:ext>
            </a:extLst>
          </p:cNvPr>
          <p:cNvCxnSpPr>
            <a:cxnSpLocks/>
          </p:cNvCxnSpPr>
          <p:nvPr/>
        </p:nvCxnSpPr>
        <p:spPr>
          <a:xfrm>
            <a:off x="4969164" y="4709070"/>
            <a:ext cx="328648" cy="0"/>
          </a:xfrm>
          <a:prstGeom prst="straightConnector1">
            <a:avLst/>
          </a:prstGeom>
          <a:noFill/>
          <a:ln w="9525" cap="flat" cmpd="sng">
            <a:solidFill>
              <a:schemeClr val="dk2"/>
            </a:solidFill>
            <a:prstDash val="solid"/>
            <a:round/>
            <a:headEnd type="none" w="med" len="med"/>
            <a:tailEnd type="triangle" w="med" len="med"/>
          </a:ln>
        </p:spPr>
      </p:cxnSp>
      <p:sp>
        <p:nvSpPr>
          <p:cNvPr id="2" name="Title 2">
            <a:extLst>
              <a:ext uri="{FF2B5EF4-FFF2-40B4-BE49-F238E27FC236}">
                <a16:creationId xmlns:a16="http://schemas.microsoft.com/office/drawing/2014/main" id="{7E946D81-16A1-775E-336C-E66E8E4C54CD}"/>
              </a:ext>
            </a:extLst>
          </p:cNvPr>
          <p:cNvSpPr>
            <a:spLocks noGrp="1"/>
          </p:cNvSpPr>
          <p:nvPr>
            <p:ph type="title"/>
          </p:nvPr>
        </p:nvSpPr>
        <p:spPr>
          <a:xfrm>
            <a:off x="278326" y="712045"/>
            <a:ext cx="4625047" cy="1325563"/>
          </a:xfrm>
        </p:spPr>
        <p:txBody>
          <a:bodyPr/>
          <a:lstStyle/>
          <a:p>
            <a:r>
              <a:rPr lang="en-US"/>
              <a:t>What are Metadata?</a:t>
            </a:r>
          </a:p>
        </p:txBody>
      </p:sp>
      <p:sp>
        <p:nvSpPr>
          <p:cNvPr id="3" name="Google Shape;365;p51">
            <a:extLst>
              <a:ext uri="{FF2B5EF4-FFF2-40B4-BE49-F238E27FC236}">
                <a16:creationId xmlns:a16="http://schemas.microsoft.com/office/drawing/2014/main" id="{3CC652E5-1128-0E3E-1D38-E22727D9DFB1}"/>
              </a:ext>
            </a:extLst>
          </p:cNvPr>
          <p:cNvSpPr/>
          <p:nvPr/>
        </p:nvSpPr>
        <p:spPr>
          <a:xfrm>
            <a:off x="5335320" y="232259"/>
            <a:ext cx="6509600" cy="1986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1600">
                <a:solidFill>
                  <a:srgbClr val="0B5394"/>
                </a:solidFill>
                <a:latin typeface="Montserrat SemiBold"/>
                <a:ea typeface="Montserrat SemiBold"/>
                <a:cs typeface="Montserrat SemiBold"/>
                <a:sym typeface="Montserrat SemiBold"/>
              </a:rPr>
              <a:t>Study identifiers (Study-level Metadata)</a:t>
            </a:r>
            <a:endParaRPr sz="1600">
              <a:solidFill>
                <a:srgbClr val="0B5394"/>
              </a:solidFill>
              <a:latin typeface="Montserrat SemiBold"/>
              <a:ea typeface="Montserrat SemiBold"/>
              <a:cs typeface="Montserrat SemiBold"/>
              <a:sym typeface="Montserrat SemiBold"/>
            </a:endParaRPr>
          </a:p>
          <a:p>
            <a:pPr algn="ctr"/>
            <a:endParaRPr sz="1467">
              <a:latin typeface="Montserrat SemiBold"/>
              <a:ea typeface="Montserrat SemiBold"/>
              <a:cs typeface="Montserrat SemiBold"/>
              <a:sym typeface="Montserrat SemiBold"/>
            </a:endParaRPr>
          </a:p>
          <a:p>
            <a:r>
              <a:rPr lang="en" sz="1200">
                <a:latin typeface="Montserrat Medium"/>
                <a:ea typeface="Montserrat Medium"/>
                <a:cs typeface="Montserrat Medium"/>
                <a:sym typeface="Montserrat Medium"/>
              </a:rPr>
              <a:t>Name:		SPRINT (Signature for Pain Recovery IN Teens)</a:t>
            </a:r>
            <a:endParaRPr sz="1200">
              <a:latin typeface="Montserrat Medium"/>
              <a:ea typeface="Montserrat Medium"/>
              <a:cs typeface="Montserrat Medium"/>
              <a:sym typeface="Montserrat Medium"/>
            </a:endParaRPr>
          </a:p>
          <a:p>
            <a:r>
              <a:rPr lang="en" sz="1200">
                <a:latin typeface="Montserrat Medium"/>
                <a:ea typeface="Montserrat Medium"/>
                <a:cs typeface="Montserrat Medium"/>
                <a:sym typeface="Montserrat Medium"/>
              </a:rPr>
              <a:t>Project Number:		1R61NS114926-01</a:t>
            </a:r>
            <a:endParaRPr sz="1200">
              <a:latin typeface="Montserrat Medium"/>
              <a:ea typeface="Montserrat Medium"/>
              <a:cs typeface="Montserrat Medium"/>
              <a:sym typeface="Montserrat Medium"/>
            </a:endParaRPr>
          </a:p>
          <a:p>
            <a:r>
              <a:rPr lang="en" sz="1200">
                <a:latin typeface="Montserrat Medium"/>
                <a:ea typeface="Montserrat Medium"/>
                <a:cs typeface="Montserrat Medium"/>
                <a:sym typeface="Montserrat Medium"/>
              </a:rPr>
              <a:t>Research Focus Area:	Preclinical and Translational Research in Pain Management</a:t>
            </a:r>
            <a:endParaRPr sz="1333">
              <a:solidFill>
                <a:schemeClr val="dk1"/>
              </a:solidFill>
              <a:highlight>
                <a:srgbClr val="FFFFFF"/>
              </a:highlight>
              <a:latin typeface="Montserrat"/>
              <a:ea typeface="Montserrat"/>
              <a:cs typeface="Montserrat"/>
              <a:sym typeface="Montserrat"/>
            </a:endParaRPr>
          </a:p>
          <a:p>
            <a:r>
              <a:rPr lang="en" sz="1200">
                <a:latin typeface="Montserrat Medium"/>
                <a:ea typeface="Montserrat Medium"/>
                <a:cs typeface="Montserrat Medium"/>
                <a:sym typeface="Montserrat Medium"/>
              </a:rPr>
              <a:t>PI:		Laura E. Simons</a:t>
            </a:r>
            <a:endParaRPr sz="1200">
              <a:latin typeface="Montserrat Medium"/>
              <a:ea typeface="Montserrat Medium"/>
              <a:cs typeface="Montserrat Medium"/>
              <a:sym typeface="Montserrat Medium"/>
            </a:endParaRPr>
          </a:p>
          <a:p>
            <a:r>
              <a:rPr lang="en" sz="1200">
                <a:latin typeface="Montserrat Medium"/>
                <a:ea typeface="Montserrat Medium"/>
                <a:cs typeface="Montserrat Medium"/>
                <a:sym typeface="Montserrat Medium"/>
              </a:rPr>
              <a:t>Institutions:		Stanford University</a:t>
            </a:r>
            <a:endParaRPr sz="1200">
              <a:latin typeface="Montserrat Medium"/>
              <a:ea typeface="Montserrat Medium"/>
              <a:cs typeface="Montserrat Medium"/>
              <a:sym typeface="Montserrat Medium"/>
            </a:endParaRPr>
          </a:p>
          <a:p>
            <a:r>
              <a:rPr lang="en" sz="1200">
                <a:latin typeface="Montserrat Medium"/>
                <a:ea typeface="Montserrat Medium"/>
                <a:cs typeface="Montserrat Medium"/>
                <a:sym typeface="Montserrat Medium"/>
              </a:rPr>
              <a:t>Administering ICs:	NINDS</a:t>
            </a:r>
            <a:endParaRPr sz="1200">
              <a:latin typeface="Montserrat Medium"/>
              <a:ea typeface="Montserrat Medium"/>
              <a:cs typeface="Montserrat Medium"/>
              <a:sym typeface="Montserrat Medium"/>
            </a:endParaRPr>
          </a:p>
          <a:p>
            <a:r>
              <a:rPr lang="en" sz="1200">
                <a:latin typeface="Montserrat Medium"/>
                <a:ea typeface="Montserrat Medium"/>
                <a:cs typeface="Montserrat Medium"/>
                <a:sym typeface="Montserrat Medium"/>
              </a:rPr>
              <a:t>Year Grant Awarded:	2019</a:t>
            </a:r>
            <a:endParaRPr sz="1067">
              <a:latin typeface="Montserrat Medium"/>
              <a:ea typeface="Montserrat Medium"/>
              <a:cs typeface="Montserrat Medium"/>
              <a:sym typeface="Montserrat Medium"/>
            </a:endParaRPr>
          </a:p>
        </p:txBody>
      </p:sp>
    </p:spTree>
    <p:extLst>
      <p:ext uri="{BB962C8B-B14F-4D97-AF65-F5344CB8AC3E}">
        <p14:creationId xmlns:p14="http://schemas.microsoft.com/office/powerpoint/2010/main" val="4267860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DC7AA1EA-B714-6685-5A09-F3B127ED72C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40" t="6300" r="40894" b="35256"/>
          <a:stretch/>
        </p:blipFill>
        <p:spPr>
          <a:xfrm>
            <a:off x="5887673" y="2849899"/>
            <a:ext cx="6396605" cy="4008101"/>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0EF9F0C7-D0D8-5CB1-AB84-5E80E54AE5B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688" r="59679" b="64648"/>
          <a:stretch/>
        </p:blipFill>
        <p:spPr>
          <a:xfrm>
            <a:off x="6212049" y="234891"/>
            <a:ext cx="5979952" cy="2474638"/>
          </a:xfrm>
          <a:prstGeom prst="rect">
            <a:avLst/>
          </a:prstGeom>
        </p:spPr>
      </p:pic>
      <p:pic>
        <p:nvPicPr>
          <p:cNvPr id="11" name="Picture 10" descr="A screenshot of a computer&#10;&#10;Description automatically generated">
            <a:extLst>
              <a:ext uri="{FF2B5EF4-FFF2-40B4-BE49-F238E27FC236}">
                <a16:creationId xmlns:a16="http://schemas.microsoft.com/office/drawing/2014/main" id="{44A2BE14-D312-66BC-FB30-87D28500ADB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853" t="5994" r="46468" b="30275"/>
          <a:stretch/>
        </p:blipFill>
        <p:spPr>
          <a:xfrm>
            <a:off x="0" y="2386672"/>
            <a:ext cx="6056851" cy="4370665"/>
          </a:xfrm>
          <a:prstGeom prst="rect">
            <a:avLst/>
          </a:prstGeom>
        </p:spPr>
      </p:pic>
      <p:sp>
        <p:nvSpPr>
          <p:cNvPr id="14" name="Oval 13">
            <a:extLst>
              <a:ext uri="{FF2B5EF4-FFF2-40B4-BE49-F238E27FC236}">
                <a16:creationId xmlns:a16="http://schemas.microsoft.com/office/drawing/2014/main" id="{4DA4EB2B-AFC3-79B0-462D-F95AEBA7D272}"/>
              </a:ext>
            </a:extLst>
          </p:cNvPr>
          <p:cNvSpPr/>
          <p:nvPr/>
        </p:nvSpPr>
        <p:spPr>
          <a:xfrm>
            <a:off x="1216404" y="6463722"/>
            <a:ext cx="3288484" cy="360726"/>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42AB5BD5-FA7D-A06F-3D38-19F7F4937235}"/>
              </a:ext>
            </a:extLst>
          </p:cNvPr>
          <p:cNvCxnSpPr>
            <a:cxnSpLocks/>
            <a:stCxn id="9" idx="2"/>
            <a:endCxn id="5" idx="0"/>
          </p:cNvCxnSpPr>
          <p:nvPr/>
        </p:nvCxnSpPr>
        <p:spPr>
          <a:xfrm flipH="1">
            <a:off x="9085976" y="2709529"/>
            <a:ext cx="116049" cy="14037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3A2E3D72-7EA9-5E5C-89A6-A18D0334C45C}"/>
              </a:ext>
            </a:extLst>
          </p:cNvPr>
          <p:cNvSpPr/>
          <p:nvPr/>
        </p:nvSpPr>
        <p:spPr>
          <a:xfrm>
            <a:off x="5887673" y="3346989"/>
            <a:ext cx="6304327" cy="1629047"/>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2">
            <a:extLst>
              <a:ext uri="{FF2B5EF4-FFF2-40B4-BE49-F238E27FC236}">
                <a16:creationId xmlns:a16="http://schemas.microsoft.com/office/drawing/2014/main" id="{68A02381-E199-2278-38B5-233145A6466A}"/>
              </a:ext>
            </a:extLst>
          </p:cNvPr>
          <p:cNvSpPr>
            <a:spLocks noGrp="1"/>
          </p:cNvSpPr>
          <p:nvPr>
            <p:ph type="title"/>
          </p:nvPr>
        </p:nvSpPr>
        <p:spPr>
          <a:xfrm>
            <a:off x="278326" y="397874"/>
            <a:ext cx="5701626" cy="1325563"/>
          </a:xfrm>
        </p:spPr>
        <p:txBody>
          <a:bodyPr/>
          <a:lstStyle/>
          <a:p>
            <a:r>
              <a:rPr lang="en-US"/>
              <a:t>The Value of Metadata</a:t>
            </a:r>
          </a:p>
        </p:txBody>
      </p:sp>
      <p:cxnSp>
        <p:nvCxnSpPr>
          <p:cNvPr id="22" name="Straight Arrow Connector 21">
            <a:extLst>
              <a:ext uri="{FF2B5EF4-FFF2-40B4-BE49-F238E27FC236}">
                <a16:creationId xmlns:a16="http://schemas.microsoft.com/office/drawing/2014/main" id="{FDA5EE7E-30E6-AE48-2263-A42239B65D44}"/>
              </a:ext>
            </a:extLst>
          </p:cNvPr>
          <p:cNvCxnSpPr>
            <a:cxnSpLocks/>
          </p:cNvCxnSpPr>
          <p:nvPr/>
        </p:nvCxnSpPr>
        <p:spPr>
          <a:xfrm flipH="1">
            <a:off x="4444409" y="4447051"/>
            <a:ext cx="1651591" cy="2187665"/>
          </a:xfrm>
          <a:prstGeom prst="straightConnector1">
            <a:avLst/>
          </a:prstGeom>
          <a:ln w="57150" cap="flat" cmpd="sng" algn="ctr">
            <a:solidFill>
              <a:srgbClr val="C00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27" name="Oval 26">
            <a:extLst>
              <a:ext uri="{FF2B5EF4-FFF2-40B4-BE49-F238E27FC236}">
                <a16:creationId xmlns:a16="http://schemas.microsoft.com/office/drawing/2014/main" id="{2720E98B-B03B-5C08-DDAF-514A4DF61871}"/>
              </a:ext>
            </a:extLst>
          </p:cNvPr>
          <p:cNvSpPr/>
          <p:nvPr/>
        </p:nvSpPr>
        <p:spPr>
          <a:xfrm>
            <a:off x="6673412" y="1919669"/>
            <a:ext cx="2436507" cy="352129"/>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4FE1E42-4207-70F9-D974-EBFF6D8FF403}"/>
              </a:ext>
            </a:extLst>
          </p:cNvPr>
          <p:cNvPicPr>
            <a:picLocks noChangeAspect="1"/>
          </p:cNvPicPr>
          <p:nvPr/>
        </p:nvPicPr>
        <p:blipFill>
          <a:blip r:embed="rId6"/>
          <a:stretch>
            <a:fillRect/>
          </a:stretch>
        </p:blipFill>
        <p:spPr>
          <a:xfrm>
            <a:off x="420624" y="1355530"/>
            <a:ext cx="4892040" cy="106223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4600FA-CFF1-C9D1-3FC8-17DF8020B3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932" t="26222" r="4910" b="17968"/>
          <a:stretch/>
        </p:blipFill>
        <p:spPr>
          <a:xfrm>
            <a:off x="-36476" y="3030583"/>
            <a:ext cx="7700292" cy="3827417"/>
          </a:xfrm>
          <a:prstGeom prst="rect">
            <a:avLst/>
          </a:prstGeom>
        </p:spPr>
      </p:pic>
      <p:pic>
        <p:nvPicPr>
          <p:cNvPr id="11" name="Picture 10">
            <a:extLst>
              <a:ext uri="{FF2B5EF4-FFF2-40B4-BE49-F238E27FC236}">
                <a16:creationId xmlns:a16="http://schemas.microsoft.com/office/drawing/2014/main" id="{3F31DF9A-DF45-A90F-7D06-52B399BF751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2584" r="2831" b="16988"/>
          <a:stretch/>
        </p:blipFill>
        <p:spPr>
          <a:xfrm>
            <a:off x="2034087" y="0"/>
            <a:ext cx="10157913" cy="3553339"/>
          </a:xfrm>
          <a:prstGeom prst="rect">
            <a:avLst/>
          </a:prstGeom>
        </p:spPr>
      </p:pic>
      <p:sp>
        <p:nvSpPr>
          <p:cNvPr id="16" name="TextBox 15">
            <a:extLst>
              <a:ext uri="{FF2B5EF4-FFF2-40B4-BE49-F238E27FC236}">
                <a16:creationId xmlns:a16="http://schemas.microsoft.com/office/drawing/2014/main" id="{ACBF7F0E-A9E7-1600-5806-9B0B70902822}"/>
              </a:ext>
            </a:extLst>
          </p:cNvPr>
          <p:cNvSpPr txBox="1"/>
          <p:nvPr/>
        </p:nvSpPr>
        <p:spPr>
          <a:xfrm>
            <a:off x="143898" y="987249"/>
            <a:ext cx="1709816" cy="1754326"/>
          </a:xfrm>
          <a:prstGeom prst="rect">
            <a:avLst/>
          </a:prstGeom>
          <a:noFill/>
        </p:spPr>
        <p:txBody>
          <a:bodyPr wrap="square" rtlCol="0">
            <a:spAutoFit/>
          </a:bodyPr>
          <a:lstStyle/>
          <a:p>
            <a:r>
              <a:rPr lang="en-US"/>
              <a:t>Variable-level metadata provides rich context for exploring study data elements</a:t>
            </a:r>
          </a:p>
        </p:txBody>
      </p:sp>
      <p:sp>
        <p:nvSpPr>
          <p:cNvPr id="17" name="TextBox 16">
            <a:extLst>
              <a:ext uri="{FF2B5EF4-FFF2-40B4-BE49-F238E27FC236}">
                <a16:creationId xmlns:a16="http://schemas.microsoft.com/office/drawing/2014/main" id="{C4E59759-25E1-689E-64F4-709DCE7D3DBF}"/>
              </a:ext>
            </a:extLst>
          </p:cNvPr>
          <p:cNvSpPr txBox="1"/>
          <p:nvPr/>
        </p:nvSpPr>
        <p:spPr>
          <a:xfrm>
            <a:off x="8021179" y="3714924"/>
            <a:ext cx="3063657" cy="1200329"/>
          </a:xfrm>
          <a:prstGeom prst="rect">
            <a:avLst/>
          </a:prstGeom>
          <a:noFill/>
        </p:spPr>
        <p:txBody>
          <a:bodyPr wrap="square" rtlCol="0">
            <a:spAutoFit/>
          </a:bodyPr>
          <a:lstStyle/>
          <a:p>
            <a:r>
              <a:rPr lang="en-US"/>
              <a:t>Reliably conduct analysis in Platform workspaces leveraging rich data, metadata, and computational resources</a:t>
            </a:r>
          </a:p>
        </p:txBody>
      </p:sp>
      <p:sp>
        <p:nvSpPr>
          <p:cNvPr id="2" name="Google Shape;414;p60">
            <a:extLst>
              <a:ext uri="{FF2B5EF4-FFF2-40B4-BE49-F238E27FC236}">
                <a16:creationId xmlns:a16="http://schemas.microsoft.com/office/drawing/2014/main" id="{0470B4A3-CC21-5345-3082-A5322732640B}"/>
              </a:ext>
            </a:extLst>
          </p:cNvPr>
          <p:cNvSpPr/>
          <p:nvPr/>
        </p:nvSpPr>
        <p:spPr>
          <a:xfrm>
            <a:off x="6705967" y="5119202"/>
            <a:ext cx="2343530" cy="702229"/>
          </a:xfrm>
          <a:prstGeom prst="roundRect">
            <a:avLst>
              <a:gd name="adj" fmla="val 16667"/>
            </a:avLst>
          </a:prstGeom>
          <a:solidFill>
            <a:srgbClr val="982468"/>
          </a:solidFill>
          <a:ln>
            <a:noFill/>
          </a:ln>
          <a:effectLst>
            <a:outerShdw blurRad="57150" dist="19050" dir="5400000" algn="bl" rotWithShape="0">
              <a:srgbClr val="000000">
                <a:alpha val="49019"/>
              </a:srgbClr>
            </a:outerShdw>
          </a:effectLst>
        </p:spPr>
        <p:txBody>
          <a:bodyPr spcFirstLastPara="1" wrap="square" lIns="68575" tIns="68575" rIns="68575" bIns="68575" anchor="ctr" anchorCtr="0">
            <a:noAutofit/>
          </a:bodyPr>
          <a:lstStyle/>
          <a:p>
            <a:pPr marL="0" marR="0" lvl="0" indent="0" algn="ctr" rtl="0">
              <a:spcBef>
                <a:spcPts val="0"/>
              </a:spcBef>
              <a:spcAft>
                <a:spcPts val="0"/>
              </a:spcAft>
              <a:buNone/>
            </a:pPr>
            <a:endParaRPr lang="en-US" sz="1200" b="1">
              <a:solidFill>
                <a:schemeClr val="lt1"/>
              </a:solidFill>
              <a:latin typeface="Arial"/>
              <a:ea typeface="Arial"/>
              <a:cs typeface="Arial"/>
              <a:sym typeface="Arial"/>
            </a:endParaRPr>
          </a:p>
          <a:p>
            <a:pPr marL="0" marR="0" lvl="0" indent="0" algn="ctr" rtl="0">
              <a:spcBef>
                <a:spcPts val="0"/>
              </a:spcBef>
              <a:spcAft>
                <a:spcPts val="0"/>
              </a:spcAft>
              <a:buNone/>
            </a:pPr>
            <a:r>
              <a:rPr lang="en" sz="1200" b="1">
                <a:solidFill>
                  <a:schemeClr val="lt1"/>
                </a:solidFill>
                <a:latin typeface="Arial"/>
                <a:ea typeface="Arial"/>
                <a:cs typeface="Arial"/>
                <a:sym typeface="Arial"/>
              </a:rPr>
              <a:t>HEAL Data Platform</a:t>
            </a:r>
            <a:br>
              <a:rPr lang="en" sz="1200" b="1">
                <a:solidFill>
                  <a:schemeClr val="lt1"/>
                </a:solidFill>
                <a:latin typeface="Arial"/>
                <a:ea typeface="Arial"/>
                <a:cs typeface="Arial"/>
                <a:sym typeface="Arial"/>
              </a:rPr>
            </a:br>
            <a:r>
              <a:rPr lang="en" sz="1200" b="1" u="sng">
                <a:solidFill>
                  <a:schemeClr val="lt1"/>
                </a:solidFill>
                <a:latin typeface="Arial"/>
                <a:ea typeface="Arial"/>
                <a:cs typeface="Arial"/>
                <a:sym typeface="Arial"/>
              </a:rPr>
              <a:t>https://healdata.org/landing</a:t>
            </a:r>
            <a:br>
              <a:rPr lang="en" sz="1200">
                <a:solidFill>
                  <a:schemeClr val="dk1"/>
                </a:solidFill>
                <a:latin typeface="Arial"/>
                <a:ea typeface="Arial"/>
                <a:cs typeface="Arial"/>
                <a:sym typeface="Arial"/>
              </a:rPr>
            </a:br>
            <a:endParaRPr sz="1200">
              <a:solidFill>
                <a:srgbClr val="000000"/>
              </a:solidFill>
              <a:latin typeface="Arial"/>
              <a:ea typeface="Arial"/>
              <a:cs typeface="Arial"/>
              <a:sym typeface="Arial"/>
            </a:endParaRPr>
          </a:p>
        </p:txBody>
      </p:sp>
      <p:sp>
        <p:nvSpPr>
          <p:cNvPr id="3" name="Google Shape;409;p60">
            <a:extLst>
              <a:ext uri="{FF2B5EF4-FFF2-40B4-BE49-F238E27FC236}">
                <a16:creationId xmlns:a16="http://schemas.microsoft.com/office/drawing/2014/main" id="{CC5ADDB3-A008-C610-1F2B-AA082786768A}"/>
              </a:ext>
            </a:extLst>
          </p:cNvPr>
          <p:cNvSpPr/>
          <p:nvPr/>
        </p:nvSpPr>
        <p:spPr>
          <a:xfrm>
            <a:off x="6705967" y="5881694"/>
            <a:ext cx="2343529" cy="702228"/>
          </a:xfrm>
          <a:prstGeom prst="roundRect">
            <a:avLst>
              <a:gd name="adj" fmla="val 16667"/>
            </a:avLst>
          </a:prstGeom>
          <a:solidFill>
            <a:srgbClr val="982468"/>
          </a:solidFill>
          <a:ln>
            <a:noFill/>
          </a:ln>
          <a:effectLst>
            <a:outerShdw blurRad="57150" dist="19050" dir="5400000" algn="bl" rotWithShape="0">
              <a:srgbClr val="000000">
                <a:alpha val="49019"/>
              </a:srgbClr>
            </a:outerShdw>
          </a:effectLst>
        </p:spPr>
        <p:txBody>
          <a:bodyPr spcFirstLastPara="1" wrap="square" lIns="68575" tIns="68575" rIns="68575" bIns="68575" anchor="ctr" anchorCtr="0">
            <a:noAutofit/>
          </a:bodyPr>
          <a:lstStyle/>
          <a:p>
            <a:pPr marL="0" marR="0" lvl="0" indent="0" algn="l" rtl="0">
              <a:lnSpc>
                <a:spcPct val="90000"/>
              </a:lnSpc>
              <a:spcBef>
                <a:spcPts val="800"/>
              </a:spcBef>
              <a:spcAft>
                <a:spcPts val="0"/>
              </a:spcAft>
              <a:buNone/>
            </a:pPr>
            <a:endParaRPr sz="1200" b="1">
              <a:solidFill>
                <a:srgbClr val="FFFFFF"/>
              </a:solidFill>
              <a:latin typeface="Arial"/>
              <a:ea typeface="Arial"/>
              <a:cs typeface="Arial"/>
              <a:sym typeface="Arial"/>
            </a:endParaRPr>
          </a:p>
          <a:p>
            <a:pPr marL="0" marR="0" lvl="0" indent="0" algn="ctr" rtl="0">
              <a:spcBef>
                <a:spcPts val="0"/>
              </a:spcBef>
              <a:spcAft>
                <a:spcPts val="0"/>
              </a:spcAft>
              <a:buNone/>
            </a:pPr>
            <a:r>
              <a:rPr lang="en" sz="1200" b="1">
                <a:solidFill>
                  <a:srgbClr val="FFFFFF"/>
                </a:solidFill>
                <a:latin typeface="Arial"/>
                <a:ea typeface="Arial"/>
                <a:cs typeface="Arial"/>
                <a:sym typeface="Arial"/>
              </a:rPr>
              <a:t>HEAL Data Stewards</a:t>
            </a:r>
            <a:br>
              <a:rPr lang="en" sz="1200" b="1">
                <a:solidFill>
                  <a:srgbClr val="FFFFFF"/>
                </a:solidFill>
                <a:latin typeface="Arial"/>
                <a:ea typeface="Arial"/>
                <a:cs typeface="Arial"/>
                <a:sym typeface="Arial"/>
              </a:rPr>
            </a:br>
            <a:r>
              <a:rPr lang="en" sz="1200" b="1" u="sng">
                <a:solidFill>
                  <a:srgbClr val="FFFFFF"/>
                </a:solidFill>
                <a:latin typeface="Arial"/>
                <a:ea typeface="Arial"/>
                <a:cs typeface="Arial"/>
                <a:sym typeface="Arial"/>
              </a:rPr>
              <a:t>www.healdatafair.org/</a:t>
            </a:r>
            <a:endParaRPr sz="1200">
              <a:solidFill>
                <a:srgbClr val="FFFFFF"/>
              </a:solidFill>
              <a:latin typeface="Arial"/>
              <a:ea typeface="Arial"/>
              <a:cs typeface="Arial"/>
              <a:sym typeface="Arial"/>
            </a:endParaRPr>
          </a:p>
          <a:p>
            <a:pPr marL="0" marR="0" lvl="0" indent="0" algn="l" rtl="0">
              <a:spcBef>
                <a:spcPts val="0"/>
              </a:spcBef>
              <a:spcAft>
                <a:spcPts val="0"/>
              </a:spcAft>
              <a:buNone/>
            </a:pPr>
            <a:endParaRPr sz="1200">
              <a:solidFill>
                <a:srgbClr val="000000"/>
              </a:solidFill>
              <a:latin typeface="Arial"/>
              <a:ea typeface="Arial"/>
              <a:cs typeface="Arial"/>
              <a:sym typeface="Arial"/>
            </a:endParaRPr>
          </a:p>
          <a:p>
            <a:pPr marL="0" marR="0" lvl="0" indent="0" algn="l" rtl="0">
              <a:spcBef>
                <a:spcPts val="0"/>
              </a:spcBef>
              <a:spcAft>
                <a:spcPts val="0"/>
              </a:spcAft>
              <a:buNone/>
            </a:pPr>
            <a:endParaRPr sz="1200">
              <a:solidFill>
                <a:srgbClr val="000000"/>
              </a:solidFill>
              <a:latin typeface="Arial"/>
              <a:ea typeface="Arial"/>
              <a:cs typeface="Arial"/>
              <a:sym typeface="Arial"/>
            </a:endParaRPr>
          </a:p>
        </p:txBody>
      </p:sp>
      <p:sp>
        <p:nvSpPr>
          <p:cNvPr id="4" name="Google Shape;410;p60">
            <a:extLst>
              <a:ext uri="{FF2B5EF4-FFF2-40B4-BE49-F238E27FC236}">
                <a16:creationId xmlns:a16="http://schemas.microsoft.com/office/drawing/2014/main" id="{981FBDD2-4346-B0A0-6A3B-CBEF1D36B272}"/>
              </a:ext>
            </a:extLst>
          </p:cNvPr>
          <p:cNvSpPr/>
          <p:nvPr/>
        </p:nvSpPr>
        <p:spPr>
          <a:xfrm>
            <a:off x="9163434" y="5106450"/>
            <a:ext cx="2660100" cy="702229"/>
          </a:xfrm>
          <a:prstGeom prst="roundRect">
            <a:avLst>
              <a:gd name="adj" fmla="val 16667"/>
            </a:avLst>
          </a:prstGeom>
          <a:solidFill>
            <a:srgbClr val="982468"/>
          </a:solidFill>
          <a:ln>
            <a:noFill/>
          </a:ln>
          <a:effectLst>
            <a:outerShdw blurRad="128588" dist="57150" dir="3120000" algn="bl" rotWithShape="0">
              <a:srgbClr val="000000">
                <a:alpha val="43921"/>
              </a:srgbClr>
            </a:outerShdw>
          </a:effectLst>
        </p:spPr>
        <p:txBody>
          <a:bodyPr spcFirstLastPara="1" wrap="square" lIns="91425" tIns="91425" rIns="91425" bIns="91425" anchor="ctr" anchorCtr="0">
            <a:noAutofit/>
          </a:bodyPr>
          <a:lstStyle/>
          <a:p>
            <a:pPr marL="0" marR="0" lvl="0" indent="0" algn="ctr" rtl="0">
              <a:spcBef>
                <a:spcPts val="0"/>
              </a:spcBef>
              <a:spcAft>
                <a:spcPts val="0"/>
              </a:spcAft>
              <a:buNone/>
            </a:pPr>
            <a:r>
              <a:rPr lang="en" sz="1200" b="1">
                <a:solidFill>
                  <a:schemeClr val="bg1"/>
                </a:solidFill>
                <a:latin typeface="Arial" panose="020B0604020202020204" pitchFamily="34" charset="0"/>
                <a:ea typeface="Arial"/>
                <a:cs typeface="Arial" panose="020B0604020202020204" pitchFamily="34" charset="0"/>
                <a:sym typeface="Arial"/>
              </a:rPr>
              <a:t>HEAL Ecosystem </a:t>
            </a:r>
            <a:r>
              <a:rPr lang="en" sz="1200" b="1">
                <a:solidFill>
                  <a:schemeClr val="bg1"/>
                </a:solidFill>
                <a:latin typeface="Arial" panose="020B0604020202020204" pitchFamily="34" charset="0"/>
                <a:cs typeface="Arial" panose="020B0604020202020204" pitchFamily="34" charset="0"/>
              </a:rPr>
              <a:t>GitHub</a:t>
            </a:r>
            <a:r>
              <a:rPr lang="en" sz="1200" b="1">
                <a:solidFill>
                  <a:schemeClr val="bg1"/>
                </a:solidFill>
                <a:latin typeface="Arial" panose="020B0604020202020204" pitchFamily="34" charset="0"/>
                <a:ea typeface="Arial"/>
                <a:cs typeface="Arial" panose="020B0604020202020204" pitchFamily="34" charset="0"/>
                <a:sym typeface="Arial"/>
              </a:rPr>
              <a:t>:</a:t>
            </a:r>
            <a:endParaRPr sz="1200" b="1">
              <a:solidFill>
                <a:schemeClr val="bg1"/>
              </a:solidFill>
              <a:latin typeface="Arial" panose="020B0604020202020204" pitchFamily="34" charset="0"/>
              <a:ea typeface="Arial"/>
              <a:cs typeface="Arial" panose="020B0604020202020204" pitchFamily="34" charset="0"/>
              <a:sym typeface="Arial"/>
            </a:endParaRPr>
          </a:p>
          <a:p>
            <a:pPr marL="0" marR="0" lvl="0" indent="0" algn="ctr" rtl="0">
              <a:spcBef>
                <a:spcPts val="0"/>
              </a:spcBef>
              <a:spcAft>
                <a:spcPts val="0"/>
              </a:spcAft>
              <a:buNone/>
            </a:pPr>
            <a:r>
              <a:rPr lang="en" sz="1200" b="1">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https://github.com/HEAL</a:t>
            </a:r>
            <a:r>
              <a:rPr lang="en" sz="1200" b="1">
                <a:solidFill>
                  <a:schemeClr val="bg1"/>
                </a:solidFill>
                <a:latin typeface="Arial" panose="020B0604020202020204" pitchFamily="34" charset="0"/>
                <a:cs typeface="Arial" panose="020B0604020202020204" pitchFamily="34" charset="0"/>
              </a:rPr>
              <a:t> </a:t>
            </a:r>
            <a:endParaRPr sz="1200" b="1">
              <a:solidFill>
                <a:schemeClr val="bg1"/>
              </a:solidFill>
              <a:latin typeface="Arial" panose="020B0604020202020204" pitchFamily="34" charset="0"/>
              <a:ea typeface="Arial"/>
              <a:cs typeface="Arial" panose="020B0604020202020204" pitchFamily="34" charset="0"/>
              <a:sym typeface="Arial"/>
            </a:endParaRPr>
          </a:p>
        </p:txBody>
      </p:sp>
      <p:sp>
        <p:nvSpPr>
          <p:cNvPr id="6" name="Google Shape;411;p60">
            <a:extLst>
              <a:ext uri="{FF2B5EF4-FFF2-40B4-BE49-F238E27FC236}">
                <a16:creationId xmlns:a16="http://schemas.microsoft.com/office/drawing/2014/main" id="{B85F7008-6AB7-CEB9-E21D-E68E38C2A0B3}"/>
              </a:ext>
            </a:extLst>
          </p:cNvPr>
          <p:cNvSpPr/>
          <p:nvPr/>
        </p:nvSpPr>
        <p:spPr>
          <a:xfrm>
            <a:off x="9159243" y="5881694"/>
            <a:ext cx="2660100" cy="719134"/>
          </a:xfrm>
          <a:prstGeom prst="roundRect">
            <a:avLst>
              <a:gd name="adj" fmla="val 16667"/>
            </a:avLst>
          </a:prstGeom>
          <a:solidFill>
            <a:srgbClr val="982468"/>
          </a:solidFill>
          <a:ln>
            <a:noFill/>
          </a:ln>
          <a:effectLst>
            <a:outerShdw blurRad="128588" dist="57150" dir="3120000" algn="bl" rotWithShape="0">
              <a:srgbClr val="000000">
                <a:alpha val="43921"/>
              </a:srgbClr>
            </a:outerShdw>
          </a:effectLst>
        </p:spPr>
        <p:txBody>
          <a:bodyPr spcFirstLastPara="1" wrap="square" lIns="91425" tIns="91425" rIns="91425" bIns="91425" anchor="ctr" anchorCtr="0">
            <a:noAutofit/>
          </a:bodyPr>
          <a:lstStyle/>
          <a:p>
            <a:pPr marL="0" marR="0" lvl="0" indent="0" algn="ctr" rtl="0">
              <a:spcBef>
                <a:spcPts val="0"/>
              </a:spcBef>
              <a:spcAft>
                <a:spcPts val="0"/>
              </a:spcAft>
              <a:buNone/>
            </a:pPr>
            <a:r>
              <a:rPr lang="en" sz="1200">
                <a:solidFill>
                  <a:schemeClr val="dk1"/>
                </a:solidFill>
                <a:latin typeface="Arial"/>
                <a:ea typeface="Arial"/>
                <a:cs typeface="Arial"/>
                <a:sym typeface="Arial"/>
              </a:rPr>
              <a:t> </a:t>
            </a:r>
            <a:r>
              <a:rPr lang="en" sz="1200" b="1">
                <a:solidFill>
                  <a:srgbClr val="FFFFFF"/>
                </a:solidFill>
                <a:latin typeface="Arial"/>
                <a:ea typeface="Arial"/>
                <a:cs typeface="Arial"/>
                <a:sym typeface="Arial"/>
              </a:rPr>
              <a:t>Fresh FAIR webinar series: </a:t>
            </a:r>
            <a:r>
              <a:rPr lang="en" sz="1200" b="1" u="sng">
                <a:solidFill>
                  <a:srgbClr val="FFFFFF"/>
                </a:solidFill>
                <a:latin typeface="Arial"/>
                <a:ea typeface="Arial"/>
                <a:cs typeface="Arial"/>
                <a:sym typeface="Arial"/>
              </a:rPr>
              <a:t>https://www.healdatafair.org/webinar</a:t>
            </a: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500790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FB35E-E30B-62BF-B57F-50E2B2DD38DC}"/>
              </a:ext>
            </a:extLst>
          </p:cNvPr>
          <p:cNvSpPr>
            <a:spLocks noGrp="1"/>
          </p:cNvSpPr>
          <p:nvPr>
            <p:ph type="title"/>
          </p:nvPr>
        </p:nvSpPr>
        <p:spPr>
          <a:xfrm>
            <a:off x="443832" y="724339"/>
            <a:ext cx="8155675" cy="867368"/>
          </a:xfrm>
        </p:spPr>
        <p:txBody>
          <a:bodyPr/>
          <a:lstStyle/>
          <a:p>
            <a:r>
              <a:rPr lang="en-US">
                <a:ea typeface="Calibri Light"/>
                <a:cs typeface="Calibri Light"/>
              </a:rPr>
              <a:t>Key Takeaways</a:t>
            </a:r>
            <a:endParaRPr lang="en-US"/>
          </a:p>
        </p:txBody>
      </p:sp>
      <p:sp>
        <p:nvSpPr>
          <p:cNvPr id="3" name="Content Placeholder 2">
            <a:extLst>
              <a:ext uri="{FF2B5EF4-FFF2-40B4-BE49-F238E27FC236}">
                <a16:creationId xmlns:a16="http://schemas.microsoft.com/office/drawing/2014/main" id="{5A43DB0F-BDB0-99B0-B803-76F38D4FE1CB}"/>
              </a:ext>
            </a:extLst>
          </p:cNvPr>
          <p:cNvSpPr>
            <a:spLocks noGrp="1"/>
          </p:cNvSpPr>
          <p:nvPr>
            <p:ph idx="1"/>
          </p:nvPr>
        </p:nvSpPr>
        <p:spPr>
          <a:xfrm>
            <a:off x="244289" y="1588307"/>
            <a:ext cx="11748246" cy="5271445"/>
          </a:xfrm>
        </p:spPr>
        <p:txBody>
          <a:bodyPr vert="horz" lIns="91440" tIns="45720" rIns="91440" bIns="45720" rtlCol="0" anchor="t">
            <a:normAutofit lnSpcReduction="10000"/>
          </a:bodyPr>
          <a:lstStyle/>
          <a:p>
            <a:r>
              <a:rPr lang="en-US" sz="1800" b="1">
                <a:solidFill>
                  <a:srgbClr val="112E51"/>
                </a:solidFill>
                <a:ea typeface="Calibri"/>
                <a:cs typeface="Calibri"/>
              </a:rPr>
              <a:t>Biopsychosocial Model</a:t>
            </a:r>
            <a:r>
              <a:rPr lang="en-US" sz="1800">
                <a:ea typeface="Calibri"/>
                <a:cs typeface="Calibri"/>
              </a:rPr>
              <a:t>: Pain research should assess biological, psychological and social factors. </a:t>
            </a:r>
          </a:p>
          <a:p>
            <a:endParaRPr lang="en-US" sz="1800">
              <a:solidFill>
                <a:srgbClr val="000000"/>
              </a:solidFill>
              <a:ea typeface="Calibri"/>
              <a:cs typeface="Calibri"/>
            </a:endParaRPr>
          </a:p>
          <a:p>
            <a:r>
              <a:rPr lang="en-US" sz="1800" b="1">
                <a:solidFill>
                  <a:srgbClr val="112E51"/>
                </a:solidFill>
                <a:ea typeface="Calibri"/>
                <a:cs typeface="Calibri"/>
              </a:rPr>
              <a:t>Core CDEs:</a:t>
            </a:r>
            <a:r>
              <a:rPr lang="en-US" sz="1800">
                <a:ea typeface="Calibri"/>
                <a:cs typeface="Calibri"/>
              </a:rPr>
              <a:t> HEAL has developed a core set of standardized CDEs for pain studies involving human subjects </a:t>
            </a:r>
          </a:p>
          <a:p>
            <a:pPr lvl="1"/>
            <a:r>
              <a:rPr lang="en-US" sz="1800" b="1">
                <a:solidFill>
                  <a:srgbClr val="3F6B9D"/>
                </a:solidFill>
                <a:ea typeface="Calibri"/>
                <a:cs typeface="Calibri"/>
              </a:rPr>
              <a:t>Customizing Study Outcomes: </a:t>
            </a:r>
            <a:r>
              <a:rPr lang="en-US" sz="1800">
                <a:ea typeface="Calibri"/>
                <a:cs typeface="Calibri"/>
              </a:rPr>
              <a:t>Researchers can select additional outcomes based on needs of their study and population(s) .</a:t>
            </a:r>
          </a:p>
          <a:p>
            <a:pPr lvl="1"/>
            <a:r>
              <a:rPr lang="en-US" sz="1800">
                <a:solidFill>
                  <a:srgbClr val="000000"/>
                </a:solidFill>
                <a:ea typeface="Calibri"/>
                <a:cs typeface="Calibri"/>
              </a:rPr>
              <a:t>The HEAL CDEs do not have to be the primary outcome of your study.</a:t>
            </a:r>
          </a:p>
          <a:p>
            <a:pPr marL="457200" lvl="1" indent="0">
              <a:buNone/>
            </a:pPr>
            <a:endParaRPr lang="en-US" sz="1800">
              <a:solidFill>
                <a:srgbClr val="000000"/>
              </a:solidFill>
              <a:ea typeface="Calibri"/>
              <a:cs typeface="Calibri"/>
            </a:endParaRPr>
          </a:p>
          <a:p>
            <a:r>
              <a:rPr lang="en-US" sz="1800" b="1">
                <a:solidFill>
                  <a:srgbClr val="112E51"/>
                </a:solidFill>
                <a:ea typeface="Calibri"/>
                <a:cs typeface="Calibri"/>
              </a:rPr>
              <a:t>Benefits of CDEs for Research and Data Comparison</a:t>
            </a:r>
          </a:p>
          <a:p>
            <a:pPr lvl="1"/>
            <a:r>
              <a:rPr lang="en-US" sz="1800">
                <a:ea typeface="Calibri"/>
                <a:cs typeface="Calibri"/>
              </a:rPr>
              <a:t>Standardized CDEs enable </a:t>
            </a:r>
            <a:r>
              <a:rPr lang="en-US" sz="1800" b="1">
                <a:solidFill>
                  <a:srgbClr val="3F6B9D"/>
                </a:solidFill>
                <a:ea typeface="Calibri"/>
                <a:cs typeface="Calibri"/>
              </a:rPr>
              <a:t>data harmonization</a:t>
            </a:r>
            <a:r>
              <a:rPr lang="en-US" sz="1800">
                <a:ea typeface="Calibri"/>
                <a:cs typeface="Calibri"/>
              </a:rPr>
              <a:t>, helping researchers understand pain treatments by comparing results across studies.</a:t>
            </a:r>
          </a:p>
          <a:p>
            <a:pPr lvl="1"/>
            <a:r>
              <a:rPr lang="en-US" sz="1800">
                <a:ea typeface="Calibri"/>
                <a:cs typeface="Calibri"/>
              </a:rPr>
              <a:t>HEAL's Data Ecosystem supports </a:t>
            </a:r>
            <a:r>
              <a:rPr lang="en-US" sz="1800" b="1">
                <a:solidFill>
                  <a:srgbClr val="3F6B9D"/>
                </a:solidFill>
                <a:ea typeface="Calibri"/>
                <a:cs typeface="Calibri"/>
              </a:rPr>
              <a:t>secondary data analysis</a:t>
            </a:r>
            <a:r>
              <a:rPr lang="en-US" sz="1800">
                <a:ea typeface="Calibri"/>
                <a:cs typeface="Calibri"/>
              </a:rPr>
              <a:t>, allowi</a:t>
            </a:r>
            <a:r>
              <a:rPr lang="en-US" sz="2000">
                <a:ea typeface="Calibri"/>
                <a:cs typeface="Calibri"/>
              </a:rPr>
              <a:t>ng for comparisons of outcomes, conditions, interventions and populations across HEAL-funded research. </a:t>
            </a:r>
          </a:p>
          <a:p>
            <a:pPr lvl="1"/>
            <a:endParaRPr lang="en-US" sz="2000">
              <a:solidFill>
                <a:srgbClr val="000000"/>
              </a:solidFill>
              <a:ea typeface="Calibri"/>
              <a:cs typeface="Calibri"/>
            </a:endParaRPr>
          </a:p>
          <a:p>
            <a:r>
              <a:rPr lang="en-US" sz="1800" b="1">
                <a:solidFill>
                  <a:srgbClr val="112E51"/>
                </a:solidFill>
                <a:ea typeface="Calibri"/>
                <a:cs typeface="Calibri"/>
              </a:rPr>
              <a:t>Importance of early data harmonization: </a:t>
            </a:r>
            <a:r>
              <a:rPr lang="en-US" sz="1800">
                <a:ea typeface="Calibri"/>
                <a:cs typeface="Calibri"/>
              </a:rPr>
              <a:t>Extra effort up front to align outcomes and PROMS leads to:</a:t>
            </a:r>
          </a:p>
          <a:p>
            <a:pPr lvl="1"/>
            <a:r>
              <a:rPr lang="en-US" sz="1800" b="1">
                <a:solidFill>
                  <a:srgbClr val="3F6B9D"/>
                </a:solidFill>
                <a:ea typeface="Calibri"/>
                <a:cs typeface="Calibri"/>
              </a:rPr>
              <a:t>Easier data comparison</a:t>
            </a:r>
            <a:r>
              <a:rPr lang="en-US" sz="1800">
                <a:ea typeface="Calibri"/>
                <a:cs typeface="Calibri"/>
              </a:rPr>
              <a:t> across studies</a:t>
            </a:r>
          </a:p>
          <a:p>
            <a:pPr lvl="1"/>
            <a:r>
              <a:rPr lang="en-US" sz="1800" b="1">
                <a:solidFill>
                  <a:srgbClr val="3F6B9D"/>
                </a:solidFill>
                <a:ea typeface="Calibri"/>
                <a:cs typeface="Calibri"/>
              </a:rPr>
              <a:t>More effective analysis</a:t>
            </a:r>
            <a:r>
              <a:rPr lang="en-US" sz="1800">
                <a:ea typeface="Calibri"/>
                <a:cs typeface="Calibri"/>
              </a:rPr>
              <a:t> of study results</a:t>
            </a:r>
          </a:p>
          <a:p>
            <a:pPr lvl="1"/>
            <a:r>
              <a:rPr lang="en-US" sz="1800" b="1">
                <a:solidFill>
                  <a:srgbClr val="3F6B9D"/>
                </a:solidFill>
                <a:ea typeface="Calibri"/>
                <a:cs typeface="Calibri"/>
              </a:rPr>
              <a:t>Enhanced Treatments</a:t>
            </a:r>
            <a:r>
              <a:rPr lang="en-US" sz="1800">
                <a:ea typeface="Calibri"/>
                <a:cs typeface="Calibri"/>
              </a:rPr>
              <a:t> for pain</a:t>
            </a:r>
          </a:p>
          <a:p>
            <a:pPr marL="0" indent="0">
              <a:buNone/>
            </a:pPr>
            <a:endParaRPr lang="en-US" sz="2400">
              <a:ea typeface="Calibri"/>
              <a:cs typeface="Calibri"/>
            </a:endParaRPr>
          </a:p>
        </p:txBody>
      </p:sp>
    </p:spTree>
    <p:extLst>
      <p:ext uri="{BB962C8B-B14F-4D97-AF65-F5344CB8AC3E}">
        <p14:creationId xmlns:p14="http://schemas.microsoft.com/office/powerpoint/2010/main" val="488442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FA717-99CC-B856-6814-74DF0895554C}"/>
              </a:ext>
            </a:extLst>
          </p:cNvPr>
          <p:cNvSpPr>
            <a:spLocks noGrp="1"/>
          </p:cNvSpPr>
          <p:nvPr>
            <p:ph type="title"/>
          </p:nvPr>
        </p:nvSpPr>
        <p:spPr/>
        <p:txBody>
          <a:bodyPr/>
          <a:lstStyle/>
          <a:p>
            <a:r>
              <a:rPr lang="en-US">
                <a:ea typeface="Calibri Light"/>
                <a:cs typeface="Calibri Light"/>
              </a:rPr>
              <a:t>Helpful Links:</a:t>
            </a:r>
            <a:endParaRPr lang="en-US"/>
          </a:p>
        </p:txBody>
      </p:sp>
      <p:sp>
        <p:nvSpPr>
          <p:cNvPr id="3" name="Content Placeholder 2">
            <a:extLst>
              <a:ext uri="{FF2B5EF4-FFF2-40B4-BE49-F238E27FC236}">
                <a16:creationId xmlns:a16="http://schemas.microsoft.com/office/drawing/2014/main" id="{2997396A-9603-45D8-63C7-765C3106F329}"/>
              </a:ext>
            </a:extLst>
          </p:cNvPr>
          <p:cNvSpPr>
            <a:spLocks noGrp="1"/>
          </p:cNvSpPr>
          <p:nvPr>
            <p:ph idx="1"/>
          </p:nvPr>
        </p:nvSpPr>
        <p:spPr>
          <a:xfrm>
            <a:off x="190123" y="1825624"/>
            <a:ext cx="5907148" cy="4873939"/>
          </a:xfrm>
          <a:ln>
            <a:solidFill>
              <a:schemeClr val="accent1"/>
            </a:solidFill>
          </a:ln>
        </p:spPr>
        <p:txBody>
          <a:bodyPr vert="horz" lIns="91440" tIns="45720" rIns="91440" bIns="45720" rtlCol="0" anchor="t">
            <a:normAutofit/>
          </a:bodyPr>
          <a:lstStyle/>
          <a:p>
            <a:pPr>
              <a:spcAft>
                <a:spcPts val="600"/>
              </a:spcAft>
            </a:pPr>
            <a:r>
              <a:rPr lang="en-US" sz="2400">
                <a:ea typeface="Calibri"/>
                <a:cs typeface="Calibri"/>
                <a:hlinkClick r:id="rId3"/>
              </a:rPr>
              <a:t>NIH HEAL Common Data Elements Webpage</a:t>
            </a:r>
            <a:endParaRPr lang="en-US" sz="2400">
              <a:ea typeface="Calibri"/>
              <a:cs typeface="Calibri"/>
            </a:endParaRPr>
          </a:p>
          <a:p>
            <a:pPr>
              <a:spcAft>
                <a:spcPts val="600"/>
              </a:spcAft>
            </a:pPr>
            <a:r>
              <a:rPr lang="en-US" sz="2400">
                <a:ea typeface="Calibri"/>
                <a:cs typeface="Calibri"/>
                <a:hlinkClick r:id="rId4"/>
              </a:rPr>
              <a:t>NIH HEAL CDE repository</a:t>
            </a:r>
            <a:endParaRPr lang="en-US" sz="2400">
              <a:ea typeface="Calibri"/>
              <a:cs typeface="Calibri"/>
            </a:endParaRPr>
          </a:p>
          <a:p>
            <a:pPr>
              <a:spcAft>
                <a:spcPts val="600"/>
              </a:spcAft>
            </a:pPr>
            <a:r>
              <a:rPr lang="en-US" sz="2400">
                <a:ea typeface="Calibri"/>
                <a:cs typeface="Calibri"/>
                <a:hlinkClick r:id="rId5"/>
              </a:rPr>
              <a:t>HEAL Data Ecosystem</a:t>
            </a:r>
            <a:endParaRPr lang="en-US" sz="2400">
              <a:ea typeface="Calibri"/>
              <a:cs typeface="Calibri"/>
            </a:endParaRPr>
          </a:p>
          <a:p>
            <a:pPr>
              <a:spcAft>
                <a:spcPts val="600"/>
              </a:spcAft>
            </a:pPr>
            <a:r>
              <a:rPr lang="en-US" sz="2400">
                <a:ea typeface="Calibri"/>
                <a:cs typeface="Calibri"/>
                <a:hlinkClick r:id="rId6"/>
              </a:rPr>
              <a:t>HEAL Data Platform</a:t>
            </a:r>
            <a:endParaRPr lang="en-US" sz="2400">
              <a:ea typeface="+mn-lt"/>
              <a:cs typeface="+mn-lt"/>
            </a:endParaRPr>
          </a:p>
          <a:p>
            <a:pPr>
              <a:spcAft>
                <a:spcPts val="600"/>
              </a:spcAft>
            </a:pPr>
            <a:r>
              <a:rPr lang="en-US" sz="2400">
                <a:ea typeface="Calibri"/>
                <a:cs typeface="Calibri"/>
                <a:hlinkClick r:id="rId7"/>
              </a:rPr>
              <a:t>Search the Data Ecosystem</a:t>
            </a:r>
          </a:p>
          <a:p>
            <a:pPr>
              <a:spcAft>
                <a:spcPts val="600"/>
              </a:spcAft>
            </a:pPr>
            <a:r>
              <a:rPr lang="en-US" sz="2400">
                <a:ea typeface="Calibri"/>
                <a:cs typeface="Calibri"/>
                <a:hlinkClick r:id="rId8"/>
              </a:rPr>
              <a:t>Discover related biomedical concepts, studies, or variables</a:t>
            </a:r>
            <a:endParaRPr lang="en-US" sz="2400">
              <a:ea typeface="Calibri"/>
              <a:cs typeface="Calibri"/>
            </a:endParaRPr>
          </a:p>
          <a:p>
            <a:pPr>
              <a:spcAft>
                <a:spcPts val="600"/>
              </a:spcAft>
            </a:pPr>
            <a:r>
              <a:rPr lang="en-US" sz="2400">
                <a:ea typeface="Calibri"/>
                <a:cs typeface="Calibri"/>
                <a:hlinkClick r:id="rId9"/>
              </a:rPr>
              <a:t>HEAL Platform Tutorials</a:t>
            </a:r>
          </a:p>
          <a:p>
            <a:endParaRPr lang="en-US" sz="2400">
              <a:ea typeface="Calibri"/>
              <a:cs typeface="Calibri"/>
            </a:endParaRPr>
          </a:p>
        </p:txBody>
      </p:sp>
      <p:sp>
        <p:nvSpPr>
          <p:cNvPr id="6" name="Content Placeholder 2">
            <a:extLst>
              <a:ext uri="{FF2B5EF4-FFF2-40B4-BE49-F238E27FC236}">
                <a16:creationId xmlns:a16="http://schemas.microsoft.com/office/drawing/2014/main" id="{FCBD05DF-EEFC-8AD2-9D82-DF3F701FFEAC}"/>
              </a:ext>
            </a:extLst>
          </p:cNvPr>
          <p:cNvSpPr txBox="1">
            <a:spLocks/>
          </p:cNvSpPr>
          <p:nvPr/>
        </p:nvSpPr>
        <p:spPr>
          <a:xfrm>
            <a:off x="6093618" y="1825624"/>
            <a:ext cx="5907148" cy="4873939"/>
          </a:xfrm>
          <a:prstGeom prst="rect">
            <a:avLst/>
          </a:prstGeom>
          <a:ln>
            <a:solidFill>
              <a:schemeClr val="accent1"/>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2400">
                <a:ea typeface="Calibri"/>
                <a:cs typeface="Calibri"/>
                <a:hlinkClick r:id="rId10"/>
              </a:rPr>
              <a:t>National Library of Medicine CDE Repository</a:t>
            </a:r>
            <a:endParaRPr lang="en-US" sz="2400">
              <a:ea typeface="Calibri"/>
              <a:cs typeface="Calibri"/>
            </a:endParaRPr>
          </a:p>
          <a:p>
            <a:pPr>
              <a:spcAft>
                <a:spcPts val="600"/>
              </a:spcAft>
            </a:pPr>
            <a:r>
              <a:rPr lang="en-US" sz="2400">
                <a:ea typeface="Calibri"/>
                <a:cs typeface="Calibri"/>
                <a:hlinkClick r:id="rId11"/>
              </a:rPr>
              <a:t>NINDS Case Report Form (CRF) Repository</a:t>
            </a:r>
            <a:endParaRPr lang="en-US" sz="2400">
              <a:ea typeface="Calibri"/>
              <a:cs typeface="Calibri"/>
            </a:endParaRPr>
          </a:p>
          <a:p>
            <a:pPr>
              <a:spcAft>
                <a:spcPts val="600"/>
              </a:spcAft>
            </a:pPr>
            <a:r>
              <a:rPr lang="en-US" sz="2400">
                <a:ea typeface="Calibri"/>
                <a:cs typeface="Calibri"/>
                <a:hlinkClick r:id="rId12"/>
              </a:rPr>
              <a:t>National Institute of Mental Health (NIMH) Data Archive (NDA) CDE Requirements</a:t>
            </a:r>
            <a:endParaRPr lang="en-US" sz="2400">
              <a:ea typeface="Calibri"/>
              <a:cs typeface="Calibri"/>
            </a:endParaRPr>
          </a:p>
          <a:p>
            <a:pPr>
              <a:spcAft>
                <a:spcPts val="600"/>
              </a:spcAft>
            </a:pPr>
            <a:r>
              <a:rPr lang="en-US" sz="2400">
                <a:ea typeface="Calibri"/>
                <a:cs typeface="Calibri"/>
                <a:hlinkClick r:id="rId13"/>
              </a:rPr>
              <a:t>National Institute of Drug Abuse (NIDA) Clinical Trials Network (CTN) recommended CDEs</a:t>
            </a:r>
            <a:endParaRPr lang="en-US" sz="2400">
              <a:ea typeface="Calibri"/>
              <a:cs typeface="Calibri"/>
            </a:endParaRPr>
          </a:p>
          <a:p>
            <a:pPr>
              <a:spcAft>
                <a:spcPts val="600"/>
              </a:spcAft>
            </a:pPr>
            <a:endParaRPr lang="en-US" sz="2400">
              <a:ea typeface="Calibri"/>
              <a:cs typeface="Calibri"/>
            </a:endParaRPr>
          </a:p>
          <a:p>
            <a:endParaRPr lang="en-US" sz="2400">
              <a:ea typeface="Calibri"/>
              <a:cs typeface="Calibri"/>
            </a:endParaRPr>
          </a:p>
        </p:txBody>
      </p:sp>
    </p:spTree>
    <p:extLst>
      <p:ext uri="{BB962C8B-B14F-4D97-AF65-F5344CB8AC3E}">
        <p14:creationId xmlns:p14="http://schemas.microsoft.com/office/powerpoint/2010/main" val="3241790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FA717-99CC-B856-6814-74DF0895554C}"/>
              </a:ext>
            </a:extLst>
          </p:cNvPr>
          <p:cNvSpPr>
            <a:spLocks noGrp="1"/>
          </p:cNvSpPr>
          <p:nvPr>
            <p:ph type="title"/>
          </p:nvPr>
        </p:nvSpPr>
        <p:spPr/>
        <p:txBody>
          <a:bodyPr/>
          <a:lstStyle/>
          <a:p>
            <a:r>
              <a:rPr lang="en-US">
                <a:ea typeface="Calibri Light"/>
                <a:cs typeface="Calibri Light"/>
              </a:rPr>
              <a:t>Relevant Webinars/Resources:</a:t>
            </a:r>
            <a:endParaRPr lang="en-US"/>
          </a:p>
        </p:txBody>
      </p:sp>
      <p:sp>
        <p:nvSpPr>
          <p:cNvPr id="3" name="Content Placeholder 2">
            <a:extLst>
              <a:ext uri="{FF2B5EF4-FFF2-40B4-BE49-F238E27FC236}">
                <a16:creationId xmlns:a16="http://schemas.microsoft.com/office/drawing/2014/main" id="{2997396A-9603-45D8-63C7-765C3106F329}"/>
              </a:ext>
            </a:extLst>
          </p:cNvPr>
          <p:cNvSpPr>
            <a:spLocks noGrp="1"/>
          </p:cNvSpPr>
          <p:nvPr>
            <p:ph idx="1"/>
          </p:nvPr>
        </p:nvSpPr>
        <p:spPr/>
        <p:txBody>
          <a:bodyPr vert="horz" lIns="91440" tIns="45720" rIns="91440" bIns="45720" rtlCol="0" anchor="t">
            <a:normAutofit/>
          </a:bodyPr>
          <a:lstStyle/>
          <a:p>
            <a:r>
              <a:rPr lang="en-US" sz="2400">
                <a:ea typeface="Calibri"/>
                <a:cs typeface="Calibri"/>
                <a:hlinkClick r:id="rId3"/>
              </a:rPr>
              <a:t>Webinar: Common Data Elements (CDEs): Getting More Common All the Time</a:t>
            </a:r>
            <a:endParaRPr lang="en-US" sz="2400">
              <a:ea typeface="Calibri"/>
              <a:cs typeface="Calibri"/>
            </a:endParaRPr>
          </a:p>
          <a:p>
            <a:pPr>
              <a:lnSpc>
                <a:spcPct val="150000"/>
              </a:lnSpc>
            </a:pPr>
            <a:r>
              <a:rPr lang="en-US" sz="2400">
                <a:ea typeface="Calibri"/>
                <a:cs typeface="Calibri"/>
                <a:hlinkClick r:id="rId4"/>
              </a:rPr>
              <a:t>Webinar: Advancing Open Science with the HEAL Data Ecosystem </a:t>
            </a:r>
            <a:endParaRPr lang="en-US" sz="2400">
              <a:ea typeface="Calibri"/>
              <a:cs typeface="Calibri"/>
            </a:endParaRPr>
          </a:p>
        </p:txBody>
      </p:sp>
    </p:spTree>
    <p:extLst>
      <p:ext uri="{BB962C8B-B14F-4D97-AF65-F5344CB8AC3E}">
        <p14:creationId xmlns:p14="http://schemas.microsoft.com/office/powerpoint/2010/main" val="1642103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FA717-99CC-B856-6814-74DF0895554C}"/>
              </a:ext>
            </a:extLst>
          </p:cNvPr>
          <p:cNvSpPr>
            <a:spLocks noGrp="1"/>
          </p:cNvSpPr>
          <p:nvPr>
            <p:ph type="title"/>
          </p:nvPr>
        </p:nvSpPr>
        <p:spPr/>
        <p:txBody>
          <a:bodyPr/>
          <a:lstStyle/>
          <a:p>
            <a:r>
              <a:rPr lang="en-US">
                <a:ea typeface="Calibri Light"/>
                <a:cs typeface="Calibri Light"/>
              </a:rPr>
              <a:t>Resources for HEAL-Funded PIs</a:t>
            </a:r>
            <a:endParaRPr lang="en-US"/>
          </a:p>
        </p:txBody>
      </p:sp>
      <p:sp>
        <p:nvSpPr>
          <p:cNvPr id="3" name="Content Placeholder 2">
            <a:extLst>
              <a:ext uri="{FF2B5EF4-FFF2-40B4-BE49-F238E27FC236}">
                <a16:creationId xmlns:a16="http://schemas.microsoft.com/office/drawing/2014/main" id="{2997396A-9603-45D8-63C7-765C3106F329}"/>
              </a:ext>
            </a:extLst>
          </p:cNvPr>
          <p:cNvSpPr>
            <a:spLocks noGrp="1"/>
          </p:cNvSpPr>
          <p:nvPr>
            <p:ph idx="1"/>
          </p:nvPr>
        </p:nvSpPr>
        <p:spPr/>
        <p:txBody>
          <a:bodyPr vert="horz" lIns="91440" tIns="45720" rIns="91440" bIns="45720" rtlCol="0" anchor="t">
            <a:normAutofit lnSpcReduction="10000"/>
          </a:bodyPr>
          <a:lstStyle/>
          <a:p>
            <a:pPr>
              <a:lnSpc>
                <a:spcPct val="150000"/>
              </a:lnSpc>
            </a:pPr>
            <a:r>
              <a:rPr lang="en-US" sz="2400">
                <a:ea typeface="Calibri"/>
                <a:cs typeface="Calibri"/>
                <a:hlinkClick r:id="rId3"/>
              </a:rPr>
              <a:t>Webinar: Hands-on HEAL Data Sharing Requirement Guidance </a:t>
            </a:r>
            <a:endParaRPr lang="en-US" sz="2400">
              <a:ea typeface="Calibri"/>
              <a:cs typeface="Calibri"/>
            </a:endParaRPr>
          </a:p>
          <a:p>
            <a:pPr>
              <a:lnSpc>
                <a:spcPct val="150000"/>
              </a:lnSpc>
            </a:pPr>
            <a:r>
              <a:rPr lang="en-US" sz="2400">
                <a:ea typeface="Calibri"/>
                <a:cs typeface="Calibri"/>
                <a:hlinkClick r:id="rId4"/>
              </a:rPr>
              <a:t>Webinar: Crafting a HEAL-Compliant Data Management and Sharing Plan </a:t>
            </a:r>
            <a:endParaRPr lang="en-US" sz="2400">
              <a:ea typeface="Calibri"/>
              <a:cs typeface="Calibri"/>
            </a:endParaRPr>
          </a:p>
          <a:p>
            <a:pPr>
              <a:lnSpc>
                <a:spcPct val="150000"/>
              </a:lnSpc>
            </a:pPr>
            <a:r>
              <a:rPr lang="en-US" sz="2400">
                <a:ea typeface="Calibri"/>
                <a:cs typeface="Calibri"/>
                <a:hlinkClick r:id="rId5"/>
              </a:rPr>
              <a:t>Webinar: Register your Study with HEAL</a:t>
            </a:r>
            <a:endParaRPr lang="en-US" sz="2400">
              <a:ea typeface="Calibri"/>
              <a:cs typeface="Calibri"/>
            </a:endParaRPr>
          </a:p>
          <a:p>
            <a:pPr>
              <a:lnSpc>
                <a:spcPct val="150000"/>
              </a:lnSpc>
            </a:pPr>
            <a:r>
              <a:rPr lang="en-US" sz="2400">
                <a:ea typeface="Calibri"/>
                <a:cs typeface="Calibri"/>
                <a:hlinkClick r:id="rId6"/>
              </a:rPr>
              <a:t>Tutorial: HEAL Data Platform Study Registration - Step 1 of 2</a:t>
            </a:r>
            <a:endParaRPr lang="en-US" sz="2400">
              <a:ea typeface="Calibri"/>
              <a:cs typeface="Calibri"/>
            </a:endParaRPr>
          </a:p>
          <a:p>
            <a:pPr>
              <a:lnSpc>
                <a:spcPct val="150000"/>
              </a:lnSpc>
            </a:pPr>
            <a:r>
              <a:rPr lang="en-US" sz="2400">
                <a:ea typeface="Calibri"/>
                <a:cs typeface="Calibri"/>
                <a:hlinkClick r:id="rId7"/>
              </a:rPr>
              <a:t>Tutorial: HEAL Data Platform Study Registration - Step 2 of 2</a:t>
            </a:r>
            <a:endParaRPr lang="en-US" sz="2400">
              <a:ea typeface="Calibri"/>
              <a:cs typeface="Calibri"/>
            </a:endParaRPr>
          </a:p>
          <a:p>
            <a:pPr>
              <a:lnSpc>
                <a:spcPct val="150000"/>
              </a:lnSpc>
            </a:pPr>
            <a:r>
              <a:rPr lang="en-US" sz="2400">
                <a:ea typeface="Calibri"/>
                <a:cs typeface="Calibri"/>
                <a:hlinkClick r:id="rId8"/>
              </a:rPr>
              <a:t>Webinar: Sharing Data in HEAL-Compliant Repositories: Requirements and Guidance</a:t>
            </a:r>
            <a:endParaRPr lang="en-US" sz="2400">
              <a:ea typeface="Calibri"/>
              <a:cs typeface="Calibri"/>
            </a:endParaRPr>
          </a:p>
        </p:txBody>
      </p:sp>
    </p:spTree>
    <p:extLst>
      <p:ext uri="{BB962C8B-B14F-4D97-AF65-F5344CB8AC3E}">
        <p14:creationId xmlns:p14="http://schemas.microsoft.com/office/powerpoint/2010/main" val="2993745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8F27A-2AFC-F55B-C2AA-7D89ECD30140}"/>
              </a:ext>
            </a:extLst>
          </p:cNvPr>
          <p:cNvSpPr>
            <a:spLocks noGrp="1"/>
          </p:cNvSpPr>
          <p:nvPr>
            <p:ph type="title"/>
          </p:nvPr>
        </p:nvSpPr>
        <p:spPr>
          <a:xfrm>
            <a:off x="194569" y="703231"/>
            <a:ext cx="8114731" cy="1009651"/>
          </a:xfrm>
        </p:spPr>
        <p:txBody>
          <a:bodyPr/>
          <a:lstStyle/>
          <a:p>
            <a:r>
              <a:rPr lang="en-US"/>
              <a:t>Want more information?</a:t>
            </a:r>
          </a:p>
        </p:txBody>
      </p:sp>
      <p:sp>
        <p:nvSpPr>
          <p:cNvPr id="6" name="TextBox 5">
            <a:extLst>
              <a:ext uri="{FF2B5EF4-FFF2-40B4-BE49-F238E27FC236}">
                <a16:creationId xmlns:a16="http://schemas.microsoft.com/office/drawing/2014/main" id="{C0DA28B5-D214-8C8E-AC61-52F2A1BED7E7}"/>
              </a:ext>
            </a:extLst>
          </p:cNvPr>
          <p:cNvSpPr txBox="1"/>
          <p:nvPr/>
        </p:nvSpPr>
        <p:spPr>
          <a:xfrm>
            <a:off x="608935" y="2078060"/>
            <a:ext cx="4932278" cy="461665"/>
          </a:xfrm>
          <a:prstGeom prst="rect">
            <a:avLst/>
          </a:prstGeom>
          <a:noFill/>
        </p:spPr>
        <p:txBody>
          <a:bodyPr wrap="square" lIns="91440" tIns="45720" rIns="91440" bIns="45720" rtlCol="0" anchor="t">
            <a:spAutoFit/>
          </a:bodyPr>
          <a:lstStyle/>
          <a:p>
            <a:r>
              <a:rPr lang="en-US" sz="2400" b="1"/>
              <a:t>HEAL Common Data Elements:</a:t>
            </a:r>
            <a:endParaRPr lang="en-US" sz="2400" b="1">
              <a:ea typeface="Calibri"/>
              <a:cs typeface="Calibri"/>
            </a:endParaRPr>
          </a:p>
        </p:txBody>
      </p:sp>
      <p:sp>
        <p:nvSpPr>
          <p:cNvPr id="4" name="Content Placeholder 3">
            <a:extLst>
              <a:ext uri="{FF2B5EF4-FFF2-40B4-BE49-F238E27FC236}">
                <a16:creationId xmlns:a16="http://schemas.microsoft.com/office/drawing/2014/main" id="{39D79607-6760-0DE8-3533-3A04011CD0E0}"/>
              </a:ext>
            </a:extLst>
          </p:cNvPr>
          <p:cNvSpPr>
            <a:spLocks noGrp="1"/>
          </p:cNvSpPr>
          <p:nvPr>
            <p:ph sz="half" idx="1"/>
          </p:nvPr>
        </p:nvSpPr>
        <p:spPr>
          <a:xfrm>
            <a:off x="608830" y="2677593"/>
            <a:ext cx="4708124" cy="3719554"/>
          </a:xfrm>
        </p:spPr>
        <p:txBody>
          <a:bodyPr vert="horz" lIns="91440" tIns="45720" rIns="91440" bIns="45720" rtlCol="0" anchor="t">
            <a:normAutofit/>
          </a:bodyPr>
          <a:lstStyle/>
          <a:p>
            <a:pPr marL="0" indent="0">
              <a:buNone/>
            </a:pPr>
            <a:r>
              <a:rPr lang="en-US" sz="2000"/>
              <a:t>HEAL Pain CDE Program Managers:     </a:t>
            </a:r>
            <a:r>
              <a:rPr lang="en-US" sz="2000">
                <a:hlinkClick r:id="rId3"/>
              </a:rPr>
              <a:t>heal_cde@hsc.utah.edu</a:t>
            </a:r>
            <a:r>
              <a:rPr lang="en-US" sz="2000"/>
              <a:t> </a:t>
            </a:r>
            <a:endParaRPr lang="en-US" sz="2000">
              <a:ea typeface="Calibri" panose="020F0502020204030204"/>
              <a:cs typeface="Calibri" panose="020F0502020204030204"/>
            </a:endParaRPr>
          </a:p>
          <a:p>
            <a:pPr marL="0" indent="0">
              <a:buNone/>
            </a:pPr>
            <a:endParaRPr lang="en-US" sz="2000"/>
          </a:p>
          <a:p>
            <a:pPr marL="0" indent="0">
              <a:buNone/>
            </a:pPr>
            <a:r>
              <a:rPr lang="en-US" sz="2000"/>
              <a:t>Giulia Bova: </a:t>
            </a:r>
            <a:r>
              <a:rPr lang="en-US" sz="2000">
                <a:hlinkClick r:id="rId4"/>
              </a:rPr>
              <a:t>Giulia.bova@nih.gov</a:t>
            </a:r>
            <a:r>
              <a:rPr lang="en-US" sz="2000"/>
              <a:t>  </a:t>
            </a:r>
            <a:endParaRPr lang="en-US" sz="2000">
              <a:ea typeface="Calibri"/>
              <a:cs typeface="Calibri"/>
            </a:endParaRPr>
          </a:p>
          <a:p>
            <a:pPr marL="0" indent="0">
              <a:buNone/>
            </a:pPr>
            <a:endParaRPr lang="en-US" sz="2000"/>
          </a:p>
          <a:p>
            <a:pPr marL="0" indent="0">
              <a:buNone/>
            </a:pPr>
            <a:r>
              <a:rPr lang="en-US" sz="2000"/>
              <a:t>Carolyn Conlin: </a:t>
            </a:r>
            <a:r>
              <a:rPr lang="en-US" sz="2000">
                <a:hlinkClick r:id="rId5"/>
              </a:rPr>
              <a:t>Carolyn.Conlin@nih.gov</a:t>
            </a:r>
            <a:r>
              <a:rPr lang="en-US" sz="2000"/>
              <a:t>  </a:t>
            </a:r>
            <a:endParaRPr lang="en-US" sz="2000">
              <a:ea typeface="Calibri"/>
              <a:cs typeface="Calibri"/>
            </a:endParaRPr>
          </a:p>
          <a:p>
            <a:pPr marL="0" indent="0">
              <a:buNone/>
            </a:pPr>
            <a:endParaRPr lang="en-US" sz="2000"/>
          </a:p>
          <a:p>
            <a:pPr marL="0" indent="0">
              <a:buNone/>
            </a:pPr>
            <a:r>
              <a:rPr lang="en-US" sz="2000"/>
              <a:t>Laura Wandner: </a:t>
            </a:r>
            <a:r>
              <a:rPr lang="en-US" sz="2000">
                <a:hlinkClick r:id="rId6"/>
              </a:rPr>
              <a:t>Laura.Wandner@nih.gov</a:t>
            </a:r>
            <a:r>
              <a:rPr lang="en-US" sz="2000"/>
              <a:t>  </a:t>
            </a:r>
            <a:endParaRPr lang="en-US" sz="2000">
              <a:ea typeface="Calibri"/>
              <a:cs typeface="Calibri"/>
            </a:endParaRPr>
          </a:p>
          <a:p>
            <a:pPr marL="0" indent="0">
              <a:buNone/>
            </a:pPr>
            <a:endParaRPr lang="en-US" sz="2000">
              <a:ea typeface="Calibri"/>
              <a:cs typeface="Calibri"/>
            </a:endParaRPr>
          </a:p>
          <a:p>
            <a:endParaRPr lang="en-US" sz="2000">
              <a:ea typeface="Calibri"/>
              <a:cs typeface="Calibri"/>
            </a:endParaRPr>
          </a:p>
        </p:txBody>
      </p:sp>
      <p:sp>
        <p:nvSpPr>
          <p:cNvPr id="7" name="TextBox 6">
            <a:extLst>
              <a:ext uri="{FF2B5EF4-FFF2-40B4-BE49-F238E27FC236}">
                <a16:creationId xmlns:a16="http://schemas.microsoft.com/office/drawing/2014/main" id="{3DDC86F6-1741-A227-2F7B-58873D3C2732}"/>
              </a:ext>
            </a:extLst>
          </p:cNvPr>
          <p:cNvSpPr txBox="1"/>
          <p:nvPr/>
        </p:nvSpPr>
        <p:spPr>
          <a:xfrm>
            <a:off x="6648277" y="2119764"/>
            <a:ext cx="3327126" cy="461665"/>
          </a:xfrm>
          <a:prstGeom prst="rect">
            <a:avLst/>
          </a:prstGeom>
          <a:noFill/>
        </p:spPr>
        <p:txBody>
          <a:bodyPr wrap="square" lIns="91440" tIns="45720" rIns="91440" bIns="45720" rtlCol="0" anchor="t">
            <a:spAutoFit/>
          </a:bodyPr>
          <a:lstStyle/>
          <a:p>
            <a:r>
              <a:rPr lang="en-US" sz="2400" b="1"/>
              <a:t>HEAL Data Ecosystem: </a:t>
            </a:r>
            <a:endParaRPr lang="en-US" sz="2400" b="1">
              <a:ea typeface="Calibri"/>
              <a:cs typeface="Calibri"/>
            </a:endParaRPr>
          </a:p>
        </p:txBody>
      </p:sp>
      <p:sp>
        <p:nvSpPr>
          <p:cNvPr id="5" name="Content Placeholder 4">
            <a:extLst>
              <a:ext uri="{FF2B5EF4-FFF2-40B4-BE49-F238E27FC236}">
                <a16:creationId xmlns:a16="http://schemas.microsoft.com/office/drawing/2014/main" id="{00B39DFA-0897-7649-A4F3-607ACE635335}"/>
              </a:ext>
            </a:extLst>
          </p:cNvPr>
          <p:cNvSpPr>
            <a:spLocks noGrp="1"/>
          </p:cNvSpPr>
          <p:nvPr>
            <p:ph sz="half" idx="2"/>
          </p:nvPr>
        </p:nvSpPr>
        <p:spPr>
          <a:xfrm>
            <a:off x="6648277" y="2677593"/>
            <a:ext cx="4935322" cy="1360999"/>
          </a:xfrm>
        </p:spPr>
        <p:txBody>
          <a:bodyPr vert="horz" lIns="91440" tIns="45720" rIns="91440" bIns="45720" rtlCol="0" anchor="t">
            <a:normAutofit/>
          </a:bodyPr>
          <a:lstStyle/>
          <a:p>
            <a:pPr marL="0" indent="0">
              <a:lnSpc>
                <a:spcPct val="115000"/>
              </a:lnSpc>
              <a:spcBef>
                <a:spcPts val="0"/>
              </a:spcBef>
              <a:buClr>
                <a:srgbClr val="3F6B9D"/>
              </a:buClr>
              <a:buSzPct val="100000"/>
              <a:buNone/>
            </a:pPr>
            <a:r>
              <a:rPr lang="en-US" sz="2000"/>
              <a:t>HEAL Stewards: </a:t>
            </a:r>
            <a:r>
              <a:rPr lang="en-US" sz="2000" u="sng">
                <a:solidFill>
                  <a:schemeClr val="hlink"/>
                </a:solidFill>
                <a:hlinkClick r:id="rId7">
                  <a:extLst>
                    <a:ext uri="{A12FA001-AC4F-418D-AE19-62706E023703}">
                      <ahyp:hlinkClr xmlns:ahyp="http://schemas.microsoft.com/office/drawing/2018/hyperlinkcolor" val="tx"/>
                    </a:ext>
                  </a:extLst>
                </a:hlinkClick>
              </a:rPr>
              <a:t>HEALStewards@renci.org</a:t>
            </a:r>
            <a:endParaRPr lang="en-US" sz="2000">
              <a:solidFill>
                <a:schemeClr val="hlink"/>
              </a:solidFill>
              <a:ea typeface="Calibri" panose="020F0502020204030204"/>
              <a:cs typeface="Calibri" panose="020F0502020204030204"/>
            </a:endParaRPr>
          </a:p>
          <a:p>
            <a:pPr marL="0" indent="0">
              <a:lnSpc>
                <a:spcPct val="114999"/>
              </a:lnSpc>
              <a:spcBef>
                <a:spcPts val="0"/>
              </a:spcBef>
              <a:buNone/>
            </a:pPr>
            <a:endParaRPr lang="en-US" sz="2000" u="sng">
              <a:solidFill>
                <a:schemeClr val="hlink"/>
              </a:solidFill>
              <a:ea typeface="Calibri"/>
              <a:cs typeface="Calibri"/>
            </a:endParaRPr>
          </a:p>
          <a:p>
            <a:pPr marL="0" indent="0">
              <a:lnSpc>
                <a:spcPct val="114999"/>
              </a:lnSpc>
              <a:spcBef>
                <a:spcPts val="0"/>
              </a:spcBef>
              <a:buClr>
                <a:srgbClr val="3F6B9D"/>
              </a:buClr>
              <a:buSzPct val="100000"/>
              <a:buNone/>
            </a:pPr>
            <a:r>
              <a:rPr lang="en-US" sz="2000">
                <a:ea typeface="Calibri"/>
                <a:cs typeface="Calibri"/>
              </a:rPr>
              <a:t>HEAL Data Platform:</a:t>
            </a:r>
            <a:r>
              <a:rPr lang="en-US" sz="2000" u="sng">
                <a:solidFill>
                  <a:schemeClr val="hlink"/>
                </a:solidFill>
                <a:ea typeface="Calibri"/>
                <a:cs typeface="Calibri"/>
              </a:rPr>
              <a:t> </a:t>
            </a:r>
            <a:r>
              <a:rPr lang="en-US" sz="2000">
                <a:solidFill>
                  <a:schemeClr val="hlink"/>
                </a:solidFill>
                <a:ea typeface="+mn-lt"/>
                <a:cs typeface="+mn-lt"/>
                <a:hlinkClick r:id="rId8">
                  <a:extLst>
                    <a:ext uri="{A12FA001-AC4F-418D-AE19-62706E023703}">
                      <ahyp:hlinkClr xmlns:ahyp="http://schemas.microsoft.com/office/drawing/2018/hyperlinkcolor" val="tx"/>
                    </a:ext>
                  </a:extLst>
                </a:hlinkClick>
              </a:rPr>
              <a:t>heal-support@gen3.org</a:t>
            </a:r>
            <a:r>
              <a:rPr lang="en-US" sz="2000">
                <a:solidFill>
                  <a:schemeClr val="hlink"/>
                </a:solidFill>
                <a:ea typeface="+mn-lt"/>
                <a:cs typeface="+mn-lt"/>
              </a:rPr>
              <a:t> </a:t>
            </a:r>
            <a:endParaRPr lang="en-US" sz="2000" u="sng">
              <a:solidFill>
                <a:schemeClr val="hlink"/>
              </a:solidFill>
              <a:ea typeface="Calibri"/>
              <a:cs typeface="Calibri"/>
            </a:endParaRPr>
          </a:p>
          <a:p>
            <a:endParaRPr lang="en-US">
              <a:solidFill>
                <a:srgbClr val="000000"/>
              </a:solidFill>
              <a:ea typeface="Calibri"/>
              <a:cs typeface="Calibri"/>
            </a:endParaRPr>
          </a:p>
        </p:txBody>
      </p:sp>
    </p:spTree>
    <p:extLst>
      <p:ext uri="{BB962C8B-B14F-4D97-AF65-F5344CB8AC3E}">
        <p14:creationId xmlns:p14="http://schemas.microsoft.com/office/powerpoint/2010/main" val="1505729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7BFF1-D3BF-5CD8-BB54-E308AE7694B1}"/>
              </a:ext>
            </a:extLst>
          </p:cNvPr>
          <p:cNvSpPr>
            <a:spLocks noGrp="1"/>
          </p:cNvSpPr>
          <p:nvPr>
            <p:ph type="title"/>
          </p:nvPr>
        </p:nvSpPr>
        <p:spPr>
          <a:xfrm>
            <a:off x="243305" y="843373"/>
            <a:ext cx="8155675" cy="867368"/>
          </a:xfrm>
        </p:spPr>
        <p:txBody>
          <a:bodyPr>
            <a:normAutofit fontScale="90000"/>
          </a:bodyPr>
          <a:lstStyle/>
          <a:p>
            <a:r>
              <a:rPr lang="en-US"/>
              <a:t>Background: NIH Data Sharing Policy</a:t>
            </a:r>
          </a:p>
        </p:txBody>
      </p:sp>
      <p:sp>
        <p:nvSpPr>
          <p:cNvPr id="3" name="Content Placeholder 2">
            <a:extLst>
              <a:ext uri="{FF2B5EF4-FFF2-40B4-BE49-F238E27FC236}">
                <a16:creationId xmlns:a16="http://schemas.microsoft.com/office/drawing/2014/main" id="{A3A610C5-1320-7825-0BA1-8EE8EE07E719}"/>
              </a:ext>
            </a:extLst>
          </p:cNvPr>
          <p:cNvSpPr>
            <a:spLocks noGrp="1"/>
          </p:cNvSpPr>
          <p:nvPr>
            <p:ph idx="1"/>
          </p:nvPr>
        </p:nvSpPr>
        <p:spPr>
          <a:xfrm>
            <a:off x="243840" y="1866900"/>
            <a:ext cx="6461760" cy="4351338"/>
          </a:xfrm>
        </p:spPr>
        <p:txBody>
          <a:bodyPr vert="horz" lIns="91440" tIns="45720" rIns="91440" bIns="45720" rtlCol="0" anchor="t">
            <a:normAutofit/>
          </a:bodyPr>
          <a:lstStyle/>
          <a:p>
            <a:r>
              <a:rPr lang="en-US">
                <a:ea typeface="Calibri"/>
                <a:cs typeface="Calibri"/>
                <a:hlinkClick r:id="rId3"/>
              </a:rPr>
              <a:t>NIH Policy for Data Management and Sharing (DMS)</a:t>
            </a:r>
            <a:r>
              <a:rPr lang="en-US">
                <a:ea typeface="Calibri"/>
                <a:cs typeface="Calibri"/>
              </a:rPr>
              <a:t> - 2023</a:t>
            </a:r>
          </a:p>
          <a:p>
            <a:pPr lvl="1"/>
            <a:r>
              <a:rPr lang="en-US">
                <a:ea typeface="Calibri"/>
                <a:cs typeface="Calibri"/>
              </a:rPr>
              <a:t>The NIH Institutes and Centers (ICs) may have specific data standards to enable </a:t>
            </a:r>
            <a:r>
              <a:rPr lang="en-US" b="1">
                <a:ea typeface="Calibri"/>
                <a:cs typeface="Calibri"/>
              </a:rPr>
              <a:t>interoperability </a:t>
            </a:r>
            <a:r>
              <a:rPr lang="en-US">
                <a:ea typeface="Calibri"/>
                <a:cs typeface="Calibri"/>
              </a:rPr>
              <a:t>(</a:t>
            </a:r>
            <a:r>
              <a:rPr lang="en-US" i="1">
                <a:ea typeface="Calibri"/>
                <a:cs typeface="Calibri"/>
              </a:rPr>
              <a:t>ability for systems to exchange and use information</a:t>
            </a:r>
            <a:r>
              <a:rPr lang="en-US">
                <a:ea typeface="Calibri"/>
                <a:cs typeface="Calibri"/>
              </a:rPr>
              <a:t>)</a:t>
            </a:r>
          </a:p>
          <a:p>
            <a:pPr lvl="1"/>
            <a:r>
              <a:rPr lang="en-US">
                <a:ea typeface="Calibri"/>
                <a:cs typeface="Calibri"/>
              </a:rPr>
              <a:t>For example, HEAL-funded studies have their own </a:t>
            </a:r>
            <a:r>
              <a:rPr lang="en-US">
                <a:ea typeface="Calibri"/>
                <a:cs typeface="Calibri"/>
                <a:hlinkClick r:id="rId4"/>
              </a:rPr>
              <a:t>DMS</a:t>
            </a:r>
          </a:p>
          <a:p>
            <a:pPr lvl="2"/>
            <a:r>
              <a:rPr lang="en-US">
                <a:ea typeface="Calibri"/>
                <a:cs typeface="Calibri"/>
              </a:rPr>
              <a:t>HEAL- funded clinical pain studies are required to use the HEAL Common Data Elements (CDEs) </a:t>
            </a:r>
          </a:p>
        </p:txBody>
      </p:sp>
      <p:pic>
        <p:nvPicPr>
          <p:cNvPr id="5" name="Picture 4" descr="This box outlines the data management and sharing (DMS) checklist for NIH, which are: determine if the research is subject to the DMS policy; identify appropriate methods/approaches and repositories for managing and sharing scientific data; develop a plan for managing and sharing scientific data and submit the plan with the funding application or proposal; and estimate and request funds for DMS activities if they aren't covered by the institution or other sources. ">
            <a:extLst>
              <a:ext uri="{FF2B5EF4-FFF2-40B4-BE49-F238E27FC236}">
                <a16:creationId xmlns:a16="http://schemas.microsoft.com/office/drawing/2014/main" id="{4F3263CC-4C81-C973-22E0-FC94850E98F1}"/>
              </a:ext>
            </a:extLst>
          </p:cNvPr>
          <p:cNvPicPr>
            <a:picLocks noChangeAspect="1"/>
          </p:cNvPicPr>
          <p:nvPr/>
        </p:nvPicPr>
        <p:blipFill>
          <a:blip r:embed="rId5"/>
          <a:stretch>
            <a:fillRect/>
          </a:stretch>
        </p:blipFill>
        <p:spPr>
          <a:xfrm>
            <a:off x="6911647" y="2367797"/>
            <a:ext cx="4868873" cy="3349544"/>
          </a:xfrm>
          <a:prstGeom prst="rect">
            <a:avLst/>
          </a:prstGeom>
          <a:ln>
            <a:solidFill>
              <a:schemeClr val="tx1"/>
            </a:solidFill>
          </a:ln>
        </p:spPr>
      </p:pic>
    </p:spTree>
    <p:extLst>
      <p:ext uri="{BB962C8B-B14F-4D97-AF65-F5344CB8AC3E}">
        <p14:creationId xmlns:p14="http://schemas.microsoft.com/office/powerpoint/2010/main" val="1270002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7BFF1-D3BF-5CD8-BB54-E308AE7694B1}"/>
              </a:ext>
            </a:extLst>
          </p:cNvPr>
          <p:cNvSpPr>
            <a:spLocks noGrp="1"/>
          </p:cNvSpPr>
          <p:nvPr>
            <p:ph type="title"/>
          </p:nvPr>
        </p:nvSpPr>
        <p:spPr>
          <a:xfrm>
            <a:off x="240776" y="823320"/>
            <a:ext cx="9226593" cy="887962"/>
          </a:xfrm>
        </p:spPr>
        <p:txBody>
          <a:bodyPr>
            <a:normAutofit/>
          </a:bodyPr>
          <a:lstStyle/>
          <a:p>
            <a:r>
              <a:rPr lang="en-US"/>
              <a:t>Background: Biopsychosocial Model</a:t>
            </a:r>
          </a:p>
        </p:txBody>
      </p:sp>
      <p:sp>
        <p:nvSpPr>
          <p:cNvPr id="6" name="Content Placeholder 2">
            <a:extLst>
              <a:ext uri="{FF2B5EF4-FFF2-40B4-BE49-F238E27FC236}">
                <a16:creationId xmlns:a16="http://schemas.microsoft.com/office/drawing/2014/main" id="{EC99C446-44F7-8E94-A514-9F100071644F}"/>
              </a:ext>
            </a:extLst>
          </p:cNvPr>
          <p:cNvSpPr txBox="1">
            <a:spLocks/>
          </p:cNvSpPr>
          <p:nvPr/>
        </p:nvSpPr>
        <p:spPr>
          <a:xfrm>
            <a:off x="243840" y="1713164"/>
            <a:ext cx="11154076" cy="50791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u="sng">
                <a:solidFill>
                  <a:srgbClr val="112E51"/>
                </a:solidFill>
                <a:ea typeface="Calibri"/>
                <a:cs typeface="Calibri"/>
              </a:rPr>
              <a:t>Biological</a:t>
            </a:r>
            <a:r>
              <a:rPr lang="en-US" sz="2400">
                <a:solidFill>
                  <a:srgbClr val="112E51"/>
                </a:solidFill>
                <a:ea typeface="Calibri"/>
                <a:cs typeface="Calibri"/>
              </a:rPr>
              <a:t>, </a:t>
            </a:r>
            <a:r>
              <a:rPr lang="en-US" sz="2400" u="sng">
                <a:solidFill>
                  <a:srgbClr val="112E51"/>
                </a:solidFill>
                <a:ea typeface="Calibri"/>
                <a:cs typeface="Calibri"/>
              </a:rPr>
              <a:t>Psychological</a:t>
            </a:r>
            <a:r>
              <a:rPr lang="en-US" sz="2400">
                <a:solidFill>
                  <a:srgbClr val="112E51"/>
                </a:solidFill>
                <a:ea typeface="Calibri"/>
                <a:cs typeface="Calibri"/>
              </a:rPr>
              <a:t> and </a:t>
            </a:r>
            <a:r>
              <a:rPr lang="en-US" sz="2400" u="sng">
                <a:solidFill>
                  <a:srgbClr val="112E51"/>
                </a:solidFill>
                <a:ea typeface="Calibri"/>
                <a:cs typeface="Calibri"/>
              </a:rPr>
              <a:t>Social</a:t>
            </a:r>
            <a:r>
              <a:rPr lang="en-US" sz="2400">
                <a:solidFill>
                  <a:srgbClr val="112E51"/>
                </a:solidFill>
                <a:ea typeface="Calibri"/>
                <a:cs typeface="Calibri"/>
              </a:rPr>
              <a:t> factors contribute to a person's pain experience</a:t>
            </a:r>
            <a:endParaRPr lang="en-US" sz="2400">
              <a:ea typeface="Calibri"/>
              <a:cs typeface="Calibri"/>
            </a:endParaRPr>
          </a:p>
          <a:p>
            <a:pPr marL="0" indent="0">
              <a:buNone/>
            </a:pPr>
            <a:endParaRPr lang="en-US">
              <a:ea typeface="Calibri"/>
              <a:cs typeface="Calibri"/>
            </a:endParaRPr>
          </a:p>
        </p:txBody>
      </p:sp>
      <p:pic>
        <p:nvPicPr>
          <p:cNvPr id="4" name="Content Placeholder 3" descr="This image shows a Venn diagram with three overlapping circles, with the words &quot;biological&quot;, &quot;social&quot;, and &quot;psychological&quot; inside. ">
            <a:extLst>
              <a:ext uri="{FF2B5EF4-FFF2-40B4-BE49-F238E27FC236}">
                <a16:creationId xmlns:a16="http://schemas.microsoft.com/office/drawing/2014/main" id="{667688A2-04DF-4094-15A5-330DC7525176}"/>
              </a:ext>
            </a:extLst>
          </p:cNvPr>
          <p:cNvPicPr>
            <a:picLocks noGrp="1" noChangeAspect="1"/>
          </p:cNvPicPr>
          <p:nvPr>
            <p:ph idx="1"/>
          </p:nvPr>
        </p:nvPicPr>
        <p:blipFill>
          <a:blip r:embed="rId3"/>
          <a:stretch>
            <a:fillRect/>
          </a:stretch>
        </p:blipFill>
        <p:spPr>
          <a:xfrm>
            <a:off x="7162182" y="2360248"/>
            <a:ext cx="4343400" cy="3714750"/>
          </a:xfrm>
        </p:spPr>
      </p:pic>
      <p:sp>
        <p:nvSpPr>
          <p:cNvPr id="7" name="Content Placeholder 2">
            <a:extLst>
              <a:ext uri="{FF2B5EF4-FFF2-40B4-BE49-F238E27FC236}">
                <a16:creationId xmlns:a16="http://schemas.microsoft.com/office/drawing/2014/main" id="{C3DC9139-3E25-678F-1EED-5D48FEC15817}"/>
              </a:ext>
            </a:extLst>
          </p:cNvPr>
          <p:cNvSpPr txBox="1">
            <a:spLocks/>
          </p:cNvSpPr>
          <p:nvPr/>
        </p:nvSpPr>
        <p:spPr>
          <a:xfrm>
            <a:off x="103472" y="2495215"/>
            <a:ext cx="7310655" cy="411739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sz="2000" b="1">
                <a:solidFill>
                  <a:srgbClr val="3F6B9D"/>
                </a:solidFill>
                <a:ea typeface="Calibri"/>
                <a:cs typeface="Calibri"/>
              </a:rPr>
              <a:t>Biological</a:t>
            </a:r>
            <a:r>
              <a:rPr lang="en-US" sz="2000">
                <a:ea typeface="Calibri"/>
                <a:cs typeface="Calibri"/>
              </a:rPr>
              <a:t>: Factors/changes in the body</a:t>
            </a:r>
            <a:endParaRPr lang="en-US" sz="2000" i="1">
              <a:ea typeface="Calibri"/>
              <a:cs typeface="Calibri"/>
            </a:endParaRPr>
          </a:p>
          <a:p>
            <a:pPr marL="342900" indent="-342900"/>
            <a:r>
              <a:rPr lang="en-US" sz="2000" b="1">
                <a:solidFill>
                  <a:srgbClr val="3F6B9D"/>
                </a:solidFill>
                <a:ea typeface="Calibri"/>
                <a:cs typeface="Calibri"/>
              </a:rPr>
              <a:t>Psychological</a:t>
            </a:r>
            <a:r>
              <a:rPr lang="en-US" sz="2000">
                <a:ea typeface="Calibri"/>
                <a:cs typeface="Calibri"/>
              </a:rPr>
              <a:t>: The mind and a person's experiences with others</a:t>
            </a:r>
          </a:p>
          <a:p>
            <a:pPr marL="342900" indent="-342900"/>
            <a:r>
              <a:rPr lang="en-US" sz="2000" b="1">
                <a:solidFill>
                  <a:srgbClr val="3F6B9D"/>
                </a:solidFill>
                <a:ea typeface="Calibri"/>
                <a:cs typeface="Calibri"/>
              </a:rPr>
              <a:t>Social:</a:t>
            </a:r>
            <a:r>
              <a:rPr lang="en-US" sz="2000">
                <a:ea typeface="Calibri"/>
                <a:cs typeface="Calibri"/>
              </a:rPr>
              <a:t> Environmental conditions</a:t>
            </a:r>
          </a:p>
          <a:p>
            <a:pPr marL="0" indent="0">
              <a:buNone/>
            </a:pPr>
            <a:endParaRPr lang="en-US" sz="2400">
              <a:ea typeface="Calibri"/>
              <a:cs typeface="Calibri"/>
            </a:endParaRPr>
          </a:p>
          <a:p>
            <a:pPr marL="0" indent="0">
              <a:buNone/>
            </a:pPr>
            <a:endParaRPr lang="en-US" sz="2400">
              <a:ea typeface="Calibri"/>
              <a:cs typeface="Calibri"/>
            </a:endParaRPr>
          </a:p>
          <a:p>
            <a:pPr marL="285750" indent="-285750">
              <a:buFont typeface="Wingdings" panose="020B0604020202020204" pitchFamily="34" charset="0"/>
              <a:buChar char="Ø"/>
            </a:pPr>
            <a:r>
              <a:rPr lang="en-US" sz="1800" i="1">
                <a:ea typeface="Calibri"/>
                <a:cs typeface="Calibri"/>
              </a:rPr>
              <a:t>A holistic pain assessment goes beyond measuring pain intensity. </a:t>
            </a:r>
          </a:p>
          <a:p>
            <a:pPr marL="285750" indent="-285750">
              <a:buFont typeface="Wingdings" panose="020B0604020202020204" pitchFamily="34" charset="0"/>
              <a:buChar char="Ø"/>
            </a:pPr>
            <a:r>
              <a:rPr lang="en-US" sz="1800" i="1">
                <a:ea typeface="Calibri"/>
                <a:cs typeface="Calibri"/>
              </a:rPr>
              <a:t>Trials should consider using outcome measures that assess participants from a biopsychosocial perspective. </a:t>
            </a:r>
          </a:p>
          <a:p>
            <a:endParaRPr lang="en-US">
              <a:ea typeface="Calibri"/>
              <a:cs typeface="Calibri"/>
            </a:endParaRPr>
          </a:p>
        </p:txBody>
      </p:sp>
      <p:cxnSp>
        <p:nvCxnSpPr>
          <p:cNvPr id="12" name="Straight Arrow Connector 11">
            <a:extLst>
              <a:ext uri="{FF2B5EF4-FFF2-40B4-BE49-F238E27FC236}">
                <a16:creationId xmlns:a16="http://schemas.microsoft.com/office/drawing/2014/main" id="{9BE70939-C4E1-D14D-A2E7-AA455573E550}"/>
              </a:ext>
              <a:ext uri="{C183D7F6-B498-43B3-948B-1728B52AA6E4}">
                <adec:decorative xmlns:adec="http://schemas.microsoft.com/office/drawing/2017/decorative" val="1"/>
              </a:ext>
            </a:extLst>
          </p:cNvPr>
          <p:cNvCxnSpPr/>
          <p:nvPr/>
        </p:nvCxnSpPr>
        <p:spPr>
          <a:xfrm flipV="1">
            <a:off x="170281" y="4172785"/>
            <a:ext cx="6743030" cy="14705"/>
          </a:xfrm>
          <a:prstGeom prst="straightConnector1">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61371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7BFF1-D3BF-5CD8-BB54-E308AE7694B1}"/>
              </a:ext>
            </a:extLst>
          </p:cNvPr>
          <p:cNvSpPr>
            <a:spLocks noGrp="1"/>
          </p:cNvSpPr>
          <p:nvPr>
            <p:ph type="title"/>
          </p:nvPr>
        </p:nvSpPr>
        <p:spPr>
          <a:xfrm>
            <a:off x="133555" y="684030"/>
            <a:ext cx="8155675" cy="867368"/>
          </a:xfrm>
        </p:spPr>
        <p:txBody>
          <a:bodyPr/>
          <a:lstStyle/>
          <a:p>
            <a:r>
              <a:rPr lang="en-US"/>
              <a:t>Key Terms</a:t>
            </a:r>
          </a:p>
        </p:txBody>
      </p:sp>
      <p:sp>
        <p:nvSpPr>
          <p:cNvPr id="3" name="Content Placeholder 2">
            <a:extLst>
              <a:ext uri="{FF2B5EF4-FFF2-40B4-BE49-F238E27FC236}">
                <a16:creationId xmlns:a16="http://schemas.microsoft.com/office/drawing/2014/main" id="{A3A610C5-1320-7825-0BA1-8EE8EE07E719}"/>
              </a:ext>
            </a:extLst>
          </p:cNvPr>
          <p:cNvSpPr>
            <a:spLocks noGrp="1"/>
          </p:cNvSpPr>
          <p:nvPr>
            <p:ph idx="1"/>
          </p:nvPr>
        </p:nvSpPr>
        <p:spPr>
          <a:xfrm>
            <a:off x="133555" y="1555669"/>
            <a:ext cx="12055987" cy="4621725"/>
          </a:xfrm>
        </p:spPr>
        <p:txBody>
          <a:bodyPr vert="horz" lIns="91440" tIns="45720" rIns="91440" bIns="45720" rtlCol="0" anchor="t">
            <a:normAutofit lnSpcReduction="10000"/>
          </a:bodyPr>
          <a:lstStyle/>
          <a:p>
            <a:r>
              <a:rPr lang="en-US" b="1"/>
              <a:t>Common Data Element (CDE):</a:t>
            </a:r>
            <a:r>
              <a:rPr lang="en-US"/>
              <a:t> standardized, precisely defined question that is paired with a set of specific allowable responses, and used systematically across different studies to ensure consistent data collection</a:t>
            </a:r>
            <a:endParaRPr lang="en-US" b="1"/>
          </a:p>
          <a:p>
            <a:r>
              <a:rPr lang="en-US" b="1"/>
              <a:t>Domain or Patient Reported Outcome (PRO)</a:t>
            </a:r>
            <a:r>
              <a:rPr lang="en-US"/>
              <a:t>: a broad aspect of a health condition/disease that can be measured (“what” to assess); sometimes called "outcomes"</a:t>
            </a:r>
            <a:endParaRPr lang="en-US">
              <a:ea typeface="Calibri"/>
              <a:cs typeface="Calibri"/>
            </a:endParaRPr>
          </a:p>
          <a:p>
            <a:r>
              <a:rPr lang="en-US" b="1"/>
              <a:t>Patient Reported Outcome Measure (PROM)</a:t>
            </a:r>
            <a:r>
              <a:rPr lang="en-US"/>
              <a:t>: measurement tool/questionnaire/case report form used to assess a domain/outcome</a:t>
            </a:r>
            <a:endParaRPr lang="en-US">
              <a:ea typeface="Calibri"/>
              <a:cs typeface="Calibri"/>
            </a:endParaRPr>
          </a:p>
          <a:p>
            <a:r>
              <a:rPr lang="en-US" b="1"/>
              <a:t>HEAL Core CDEs</a:t>
            </a:r>
            <a:r>
              <a:rPr lang="en-US"/>
              <a:t>: a minimal and defined set of patient reported outcome screening tools for each pain domain that are required to be collected</a:t>
            </a:r>
            <a:r>
              <a:rPr lang="en-US" sz="2600"/>
              <a:t> by all HEAL-funded pain studies involving human subjects</a:t>
            </a:r>
            <a:endParaRPr lang="en-US" sz="2600">
              <a:ea typeface="Calibri"/>
              <a:cs typeface="Calibri"/>
            </a:endParaRPr>
          </a:p>
        </p:txBody>
      </p:sp>
      <p:sp>
        <p:nvSpPr>
          <p:cNvPr id="4" name="TextBox 3">
            <a:extLst>
              <a:ext uri="{FF2B5EF4-FFF2-40B4-BE49-F238E27FC236}">
                <a16:creationId xmlns:a16="http://schemas.microsoft.com/office/drawing/2014/main" id="{2C151408-979D-2977-6D35-3D982339D05D}"/>
              </a:ext>
            </a:extLst>
          </p:cNvPr>
          <p:cNvSpPr txBox="1"/>
          <p:nvPr/>
        </p:nvSpPr>
        <p:spPr>
          <a:xfrm>
            <a:off x="6362796" y="5815077"/>
            <a:ext cx="5697373" cy="923330"/>
          </a:xfrm>
          <a:prstGeom prst="rect">
            <a:avLst/>
          </a:prstGeom>
          <a:noFill/>
        </p:spPr>
        <p:txBody>
          <a:bodyPr wrap="square" lIns="91440" tIns="45720" rIns="91440" bIns="45720" rtlCol="0" anchor="t">
            <a:spAutoFit/>
          </a:bodyPr>
          <a:lstStyle/>
          <a:p>
            <a:r>
              <a:rPr lang="en-US" i="1"/>
              <a:t>Sources</a:t>
            </a:r>
            <a:r>
              <a:rPr lang="en-US"/>
              <a:t>: </a:t>
            </a:r>
            <a:r>
              <a:rPr lang="en-US">
                <a:hlinkClick r:id="rId3"/>
              </a:rPr>
              <a:t>https://heal.nih.gov/data/common-data-elements</a:t>
            </a:r>
            <a:endParaRPr lang="en-US"/>
          </a:p>
          <a:p>
            <a:r>
              <a:rPr lang="en-US"/>
              <a:t>                https://www.ncbi.nlm.nih.gov/pmc/articles/PMC5499094/</a:t>
            </a:r>
            <a:endParaRPr lang="en-US">
              <a:ea typeface="Calibri" panose="020F0502020204030204"/>
              <a:cs typeface="Calibri" panose="020F0502020204030204"/>
            </a:endParaRPr>
          </a:p>
        </p:txBody>
      </p:sp>
    </p:spTree>
    <p:extLst>
      <p:ext uri="{BB962C8B-B14F-4D97-AF65-F5344CB8AC3E}">
        <p14:creationId xmlns:p14="http://schemas.microsoft.com/office/powerpoint/2010/main" val="106120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53A5EBA-5E2B-2143-DC5F-1CF9AE7E49A3}"/>
              </a:ext>
            </a:extLst>
          </p:cNvPr>
          <p:cNvSpPr>
            <a:spLocks noGrp="1"/>
          </p:cNvSpPr>
          <p:nvPr>
            <p:ph type="title"/>
          </p:nvPr>
        </p:nvSpPr>
        <p:spPr>
          <a:xfrm>
            <a:off x="945205" y="709249"/>
            <a:ext cx="7095787" cy="1006404"/>
          </a:xfrm>
        </p:spPr>
        <p:txBody>
          <a:bodyPr>
            <a:normAutofit/>
          </a:bodyPr>
          <a:lstStyle/>
          <a:p>
            <a:r>
              <a:rPr lang="en-US"/>
              <a:t>Key Terms: Examples</a:t>
            </a:r>
          </a:p>
        </p:txBody>
      </p:sp>
      <p:pic>
        <p:nvPicPr>
          <p:cNvPr id="5" name="Picture 4" descr="This is a screenshot of a Patient-Reported Outcome Measure (PROM), the Brief Pain Inventory Pain Severity. The title of the questionnaire is labeled as a PROM and the individual questions are labeled as Common Data Elements, which are individual questions with permissible values. ">
            <a:extLst>
              <a:ext uri="{FF2B5EF4-FFF2-40B4-BE49-F238E27FC236}">
                <a16:creationId xmlns:a16="http://schemas.microsoft.com/office/drawing/2014/main" id="{E4368A33-6022-72D2-8225-6541F67DE10B}"/>
              </a:ext>
            </a:extLst>
          </p:cNvPr>
          <p:cNvPicPr>
            <a:picLocks noChangeAspect="1"/>
          </p:cNvPicPr>
          <p:nvPr/>
        </p:nvPicPr>
        <p:blipFill>
          <a:blip r:embed="rId3"/>
          <a:stretch>
            <a:fillRect/>
          </a:stretch>
        </p:blipFill>
        <p:spPr>
          <a:xfrm>
            <a:off x="132978" y="1895930"/>
            <a:ext cx="7024558" cy="4330207"/>
          </a:xfrm>
          <a:prstGeom prst="rect">
            <a:avLst/>
          </a:prstGeom>
          <a:ln>
            <a:solidFill>
              <a:schemeClr val="accent1"/>
            </a:solidFill>
          </a:ln>
        </p:spPr>
      </p:pic>
      <p:sp>
        <p:nvSpPr>
          <p:cNvPr id="16" name="TextBox 15">
            <a:extLst>
              <a:ext uri="{FF2B5EF4-FFF2-40B4-BE49-F238E27FC236}">
                <a16:creationId xmlns:a16="http://schemas.microsoft.com/office/drawing/2014/main" id="{6235AAA0-8459-6996-A8EF-F2677B5E43F5}"/>
              </a:ext>
            </a:extLst>
          </p:cNvPr>
          <p:cNvSpPr txBox="1"/>
          <p:nvPr/>
        </p:nvSpPr>
        <p:spPr>
          <a:xfrm>
            <a:off x="7431121" y="2309923"/>
            <a:ext cx="4200525" cy="646331"/>
          </a:xfrm>
          <a:prstGeom prst="rect">
            <a:avLst/>
          </a:prstGeom>
          <a:noFill/>
          <a:ln>
            <a:solidFill>
              <a:schemeClr val="accent6"/>
            </a:solidFill>
          </a:ln>
        </p:spPr>
        <p:txBody>
          <a:bodyPr wrap="square" rtlCol="0">
            <a:spAutoFit/>
          </a:bodyPr>
          <a:lstStyle/>
          <a:p>
            <a:r>
              <a:rPr lang="en-US"/>
              <a:t>Patient-Reported Outcome Measure (PROM): Brief Pain Inventory </a:t>
            </a:r>
          </a:p>
        </p:txBody>
      </p:sp>
      <p:sp>
        <p:nvSpPr>
          <p:cNvPr id="7" name="TextBox 6">
            <a:extLst>
              <a:ext uri="{FF2B5EF4-FFF2-40B4-BE49-F238E27FC236}">
                <a16:creationId xmlns:a16="http://schemas.microsoft.com/office/drawing/2014/main" id="{3A5E78D8-80EB-71BE-6E86-3742366CC6A8}"/>
              </a:ext>
            </a:extLst>
          </p:cNvPr>
          <p:cNvSpPr txBox="1"/>
          <p:nvPr/>
        </p:nvSpPr>
        <p:spPr>
          <a:xfrm>
            <a:off x="7431121" y="3737867"/>
            <a:ext cx="3303554" cy="646331"/>
          </a:xfrm>
          <a:prstGeom prst="rect">
            <a:avLst/>
          </a:prstGeom>
          <a:noFill/>
          <a:ln>
            <a:solidFill>
              <a:srgbClr val="C00000"/>
            </a:solidFill>
          </a:ln>
        </p:spPr>
        <p:txBody>
          <a:bodyPr wrap="square" lIns="91440" tIns="45720" rIns="91440" bIns="45720" rtlCol="0" anchor="t">
            <a:spAutoFit/>
          </a:bodyPr>
          <a:lstStyle/>
          <a:p>
            <a:r>
              <a:rPr lang="en-US"/>
              <a:t>CDEs: Individual questions with set of permissible values  </a:t>
            </a:r>
          </a:p>
        </p:txBody>
      </p:sp>
      <p:cxnSp>
        <p:nvCxnSpPr>
          <p:cNvPr id="13" name="Straight Arrow Connector 12" descr="arrow pointing from CDE definition to example of a CDE on a PROM">
            <a:extLst>
              <a:ext uri="{FF2B5EF4-FFF2-40B4-BE49-F238E27FC236}">
                <a16:creationId xmlns:a16="http://schemas.microsoft.com/office/drawing/2014/main" id="{F26207FF-ECA9-B475-BA3E-F9FFEBD66049}"/>
              </a:ext>
            </a:extLst>
          </p:cNvPr>
          <p:cNvCxnSpPr>
            <a:cxnSpLocks/>
            <a:endCxn id="22" idx="3"/>
          </p:cNvCxnSpPr>
          <p:nvPr/>
        </p:nvCxnSpPr>
        <p:spPr>
          <a:xfrm flipH="1">
            <a:off x="7157536" y="4384198"/>
            <a:ext cx="652964" cy="10649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descr="arrow pointing from box with definition of CDE to an example of a CDE on a PROM">
            <a:extLst>
              <a:ext uri="{FF2B5EF4-FFF2-40B4-BE49-F238E27FC236}">
                <a16:creationId xmlns:a16="http://schemas.microsoft.com/office/drawing/2014/main" id="{6FC89DEE-FFAB-4F4F-2B40-3E19B602A60B}"/>
              </a:ext>
            </a:extLst>
          </p:cNvPr>
          <p:cNvCxnSpPr/>
          <p:nvPr/>
        </p:nvCxnSpPr>
        <p:spPr>
          <a:xfrm flipH="1" flipV="1">
            <a:off x="7157536" y="3429000"/>
            <a:ext cx="1053014" cy="2951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descr="arrow pointing from box with PROM to heading of the name of the PROM on an example document">
            <a:extLst>
              <a:ext uri="{FF2B5EF4-FFF2-40B4-BE49-F238E27FC236}">
                <a16:creationId xmlns:a16="http://schemas.microsoft.com/office/drawing/2014/main" id="{2FF49DE0-E3BA-90E7-92C1-817E69BD6557}"/>
              </a:ext>
            </a:extLst>
          </p:cNvPr>
          <p:cNvCxnSpPr>
            <a:cxnSpLocks/>
            <a:stCxn id="16" idx="1"/>
          </p:cNvCxnSpPr>
          <p:nvPr/>
        </p:nvCxnSpPr>
        <p:spPr>
          <a:xfrm flipH="1" flipV="1">
            <a:off x="5433511" y="2083664"/>
            <a:ext cx="1997610" cy="549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997DFB95-A8A3-5915-1DEA-0ADDEB74CC91}"/>
              </a:ext>
              <a:ext uri="{C183D7F6-B498-43B3-948B-1728B52AA6E4}">
                <adec:decorative xmlns:adec="http://schemas.microsoft.com/office/drawing/2017/decorative" val="1"/>
              </a:ext>
            </a:extLst>
          </p:cNvPr>
          <p:cNvSpPr/>
          <p:nvPr/>
        </p:nvSpPr>
        <p:spPr>
          <a:xfrm>
            <a:off x="132978" y="4749609"/>
            <a:ext cx="7024558" cy="1399142"/>
          </a:xfrm>
          <a:prstGeom prst="rect">
            <a:avLst/>
          </a:prstGeom>
          <a:noFill/>
          <a:ln w="412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B7E6537-3E84-7E87-BD7A-2A2CB009BAAD}"/>
              </a:ext>
              <a:ext uri="{C183D7F6-B498-43B3-948B-1728B52AA6E4}">
                <adec:decorative xmlns:adec="http://schemas.microsoft.com/office/drawing/2017/decorative" val="1"/>
              </a:ext>
            </a:extLst>
          </p:cNvPr>
          <p:cNvSpPr/>
          <p:nvPr/>
        </p:nvSpPr>
        <p:spPr>
          <a:xfrm>
            <a:off x="132978" y="3107203"/>
            <a:ext cx="7024558" cy="1399142"/>
          </a:xfrm>
          <a:prstGeom prst="rect">
            <a:avLst/>
          </a:prstGeom>
          <a:noFill/>
          <a:ln w="412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F3AB780-1308-88B0-B78C-EEEC3BF92EEE}"/>
              </a:ext>
              <a:ext uri="{C183D7F6-B498-43B3-948B-1728B52AA6E4}">
                <adec:decorative xmlns:adec="http://schemas.microsoft.com/office/drawing/2017/decorative" val="1"/>
              </a:ext>
            </a:extLst>
          </p:cNvPr>
          <p:cNvSpPr/>
          <p:nvPr/>
        </p:nvSpPr>
        <p:spPr>
          <a:xfrm>
            <a:off x="1994756" y="1933517"/>
            <a:ext cx="3438755" cy="413993"/>
          </a:xfrm>
          <a:prstGeom prst="rect">
            <a:avLst/>
          </a:prstGeom>
          <a:noFill/>
          <a:ln w="444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137DAF1-7D93-C7EE-5FFC-7B9F83313F13}"/>
              </a:ext>
            </a:extLst>
          </p:cNvPr>
          <p:cNvSpPr txBox="1"/>
          <p:nvPr/>
        </p:nvSpPr>
        <p:spPr>
          <a:xfrm>
            <a:off x="130373" y="6419243"/>
            <a:ext cx="654651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solidFill>
                  <a:srgbClr val="3F6B9D"/>
                </a:solidFill>
                <a:ea typeface="Calibri"/>
                <a:cs typeface="Calibri"/>
              </a:rPr>
              <a:t>Note: PROMs are referred to "Case Report Forms" or "CRFs" in the HEAL CDE resources. </a:t>
            </a:r>
            <a:endParaRPr lang="en-US" i="1">
              <a:solidFill>
                <a:srgbClr val="3F6B9D"/>
              </a:solidFill>
              <a:ea typeface="Calibri"/>
              <a:cs typeface="Calibri"/>
            </a:endParaRPr>
          </a:p>
        </p:txBody>
      </p:sp>
    </p:spTree>
    <p:extLst>
      <p:ext uri="{BB962C8B-B14F-4D97-AF65-F5344CB8AC3E}">
        <p14:creationId xmlns:p14="http://schemas.microsoft.com/office/powerpoint/2010/main" val="3602452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49501-14FA-CE92-899B-45A4E0738A30}"/>
              </a:ext>
            </a:extLst>
          </p:cNvPr>
          <p:cNvSpPr>
            <a:spLocks noGrp="1"/>
          </p:cNvSpPr>
          <p:nvPr>
            <p:ph type="title"/>
          </p:nvPr>
        </p:nvSpPr>
        <p:spPr>
          <a:xfrm>
            <a:off x="-1834" y="488078"/>
            <a:ext cx="9519693" cy="1006404"/>
          </a:xfrm>
        </p:spPr>
        <p:txBody>
          <a:bodyPr>
            <a:normAutofit fontScale="90000"/>
          </a:bodyPr>
          <a:lstStyle/>
          <a:p>
            <a:r>
              <a:rPr lang="en-US">
                <a:ea typeface="Calibri Light"/>
                <a:cs typeface="Calibri Light"/>
              </a:rPr>
              <a:t>Example of a Common Data Element (CDE)</a:t>
            </a:r>
            <a:endParaRPr lang="en-US"/>
          </a:p>
        </p:txBody>
      </p:sp>
      <p:graphicFrame>
        <p:nvGraphicFramePr>
          <p:cNvPr id="14" name="Table 13">
            <a:extLst>
              <a:ext uri="{FF2B5EF4-FFF2-40B4-BE49-F238E27FC236}">
                <a16:creationId xmlns:a16="http://schemas.microsoft.com/office/drawing/2014/main" id="{064FC06E-D192-18B9-41DA-E78FB4EDC0E7}"/>
              </a:ext>
            </a:extLst>
          </p:cNvPr>
          <p:cNvGraphicFramePr>
            <a:graphicFrameLocks noGrp="1"/>
          </p:cNvGraphicFramePr>
          <p:nvPr>
            <p:extLst>
              <p:ext uri="{D42A27DB-BD31-4B8C-83A1-F6EECF244321}">
                <p14:modId xmlns:p14="http://schemas.microsoft.com/office/powerpoint/2010/main" val="3236925244"/>
              </p:ext>
            </p:extLst>
          </p:nvPr>
        </p:nvGraphicFramePr>
        <p:xfrm>
          <a:off x="120805" y="1496121"/>
          <a:ext cx="11982480" cy="5181600"/>
        </p:xfrm>
        <a:graphic>
          <a:graphicData uri="http://schemas.openxmlformats.org/drawingml/2006/table">
            <a:tbl>
              <a:tblPr firstRow="1" firstCol="1" bandRow="1">
                <a:tableStyleId>{5C22544A-7EE6-4342-B048-85BDC9FD1C3A}</a:tableStyleId>
              </a:tblPr>
              <a:tblGrid>
                <a:gridCol w="612300">
                  <a:extLst>
                    <a:ext uri="{9D8B030D-6E8A-4147-A177-3AD203B41FA5}">
                      <a16:colId xmlns:a16="http://schemas.microsoft.com/office/drawing/2014/main" val="2878878996"/>
                    </a:ext>
                  </a:extLst>
                </a:gridCol>
                <a:gridCol w="903039">
                  <a:extLst>
                    <a:ext uri="{9D8B030D-6E8A-4147-A177-3AD203B41FA5}">
                      <a16:colId xmlns:a16="http://schemas.microsoft.com/office/drawing/2014/main" val="1002653607"/>
                    </a:ext>
                  </a:extLst>
                </a:gridCol>
                <a:gridCol w="1025202">
                  <a:extLst>
                    <a:ext uri="{9D8B030D-6E8A-4147-A177-3AD203B41FA5}">
                      <a16:colId xmlns:a16="http://schemas.microsoft.com/office/drawing/2014/main" val="294014040"/>
                    </a:ext>
                  </a:extLst>
                </a:gridCol>
                <a:gridCol w="864795">
                  <a:extLst>
                    <a:ext uri="{9D8B030D-6E8A-4147-A177-3AD203B41FA5}">
                      <a16:colId xmlns:a16="http://schemas.microsoft.com/office/drawing/2014/main" val="2149343107"/>
                    </a:ext>
                  </a:extLst>
                </a:gridCol>
                <a:gridCol w="822950">
                  <a:extLst>
                    <a:ext uri="{9D8B030D-6E8A-4147-A177-3AD203B41FA5}">
                      <a16:colId xmlns:a16="http://schemas.microsoft.com/office/drawing/2014/main" val="436748559"/>
                    </a:ext>
                  </a:extLst>
                </a:gridCol>
                <a:gridCol w="815974">
                  <a:extLst>
                    <a:ext uri="{9D8B030D-6E8A-4147-A177-3AD203B41FA5}">
                      <a16:colId xmlns:a16="http://schemas.microsoft.com/office/drawing/2014/main" val="2955652588"/>
                    </a:ext>
                  </a:extLst>
                </a:gridCol>
                <a:gridCol w="963610">
                  <a:extLst>
                    <a:ext uri="{9D8B030D-6E8A-4147-A177-3AD203B41FA5}">
                      <a16:colId xmlns:a16="http://schemas.microsoft.com/office/drawing/2014/main" val="2167678198"/>
                    </a:ext>
                  </a:extLst>
                </a:gridCol>
                <a:gridCol w="1032174">
                  <a:extLst>
                    <a:ext uri="{9D8B030D-6E8A-4147-A177-3AD203B41FA5}">
                      <a16:colId xmlns:a16="http://schemas.microsoft.com/office/drawing/2014/main" val="1604640902"/>
                    </a:ext>
                  </a:extLst>
                </a:gridCol>
                <a:gridCol w="739261">
                  <a:extLst>
                    <a:ext uri="{9D8B030D-6E8A-4147-A177-3AD203B41FA5}">
                      <a16:colId xmlns:a16="http://schemas.microsoft.com/office/drawing/2014/main" val="700830376"/>
                    </a:ext>
                  </a:extLst>
                </a:gridCol>
                <a:gridCol w="822947">
                  <a:extLst>
                    <a:ext uri="{9D8B030D-6E8A-4147-A177-3AD203B41FA5}">
                      <a16:colId xmlns:a16="http://schemas.microsoft.com/office/drawing/2014/main" val="3641609915"/>
                    </a:ext>
                  </a:extLst>
                </a:gridCol>
                <a:gridCol w="1476288">
                  <a:extLst>
                    <a:ext uri="{9D8B030D-6E8A-4147-A177-3AD203B41FA5}">
                      <a16:colId xmlns:a16="http://schemas.microsoft.com/office/drawing/2014/main" val="2638455182"/>
                    </a:ext>
                  </a:extLst>
                </a:gridCol>
                <a:gridCol w="711361">
                  <a:extLst>
                    <a:ext uri="{9D8B030D-6E8A-4147-A177-3AD203B41FA5}">
                      <a16:colId xmlns:a16="http://schemas.microsoft.com/office/drawing/2014/main" val="2303891336"/>
                    </a:ext>
                  </a:extLst>
                </a:gridCol>
                <a:gridCol w="566853">
                  <a:extLst>
                    <a:ext uri="{9D8B030D-6E8A-4147-A177-3AD203B41FA5}">
                      <a16:colId xmlns:a16="http://schemas.microsoft.com/office/drawing/2014/main" val="2350991374"/>
                    </a:ext>
                  </a:extLst>
                </a:gridCol>
                <a:gridCol w="625726">
                  <a:extLst>
                    <a:ext uri="{9D8B030D-6E8A-4147-A177-3AD203B41FA5}">
                      <a16:colId xmlns:a16="http://schemas.microsoft.com/office/drawing/2014/main" val="3568397230"/>
                    </a:ext>
                  </a:extLst>
                </a:gridCol>
              </a:tblGrid>
              <a:tr h="423136">
                <a:tc>
                  <a:txBody>
                    <a:bodyPr/>
                    <a:lstStyle/>
                    <a:p>
                      <a:r>
                        <a:rPr lang="en-US" sz="1000" b="1">
                          <a:solidFill>
                            <a:schemeClr val="bg1"/>
                          </a:solidFill>
                          <a:effectLst/>
                        </a:rPr>
                        <a:t>CRF Question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F6B9D"/>
                    </a:solidFill>
                  </a:tcPr>
                </a:tc>
                <a:tc>
                  <a:txBody>
                    <a:bodyPr/>
                    <a:lstStyle/>
                    <a:p>
                      <a:pPr lvl="0">
                        <a:buNone/>
                      </a:pPr>
                      <a:r>
                        <a:rPr lang="en-US" sz="1000" b="1">
                          <a:solidFill>
                            <a:schemeClr val="bg1"/>
                          </a:solidFill>
                          <a:effectLst/>
                        </a:rPr>
                        <a:t>CDE Name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F6B9D"/>
                    </a:solidFill>
                  </a:tcPr>
                </a:tc>
                <a:tc>
                  <a:txBody>
                    <a:bodyPr/>
                    <a:lstStyle/>
                    <a:p>
                      <a:r>
                        <a:rPr lang="en-US" sz="1000" b="1">
                          <a:solidFill>
                            <a:schemeClr val="bg1"/>
                          </a:solidFill>
                          <a:effectLst/>
                        </a:rPr>
                        <a:t>Variable Name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F6B9D"/>
                    </a:solidFill>
                  </a:tcPr>
                </a:tc>
                <a:tc>
                  <a:txBody>
                    <a:bodyPr/>
                    <a:lstStyle/>
                    <a:p>
                      <a:r>
                        <a:rPr lang="en-US" sz="1000" b="1">
                          <a:solidFill>
                            <a:schemeClr val="bg1"/>
                          </a:solidFill>
                          <a:effectLst/>
                        </a:rPr>
                        <a:t>Definition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F6B9D"/>
                    </a:solidFill>
                  </a:tcPr>
                </a:tc>
                <a:tc>
                  <a:txBody>
                    <a:bodyPr/>
                    <a:lstStyle/>
                    <a:p>
                      <a:r>
                        <a:rPr lang="en-US" sz="1000" b="1">
                          <a:solidFill>
                            <a:schemeClr val="bg1"/>
                          </a:solidFill>
                          <a:effectLst/>
                        </a:rPr>
                        <a:t>Short Description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F6B9D"/>
                    </a:solidFill>
                  </a:tcPr>
                </a:tc>
                <a:tc>
                  <a:txBody>
                    <a:bodyPr/>
                    <a:lstStyle/>
                    <a:p>
                      <a:r>
                        <a:rPr lang="en-US" sz="1000" b="1">
                          <a:solidFill>
                            <a:schemeClr val="bg1"/>
                          </a:solidFill>
                          <a:effectLst/>
                        </a:rPr>
                        <a:t>Additional Notes (Question Text)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F6B9D"/>
                    </a:solidFill>
                  </a:tcPr>
                </a:tc>
                <a:tc>
                  <a:txBody>
                    <a:bodyPr/>
                    <a:lstStyle/>
                    <a:p>
                      <a:r>
                        <a:rPr lang="en-US" sz="1000" b="1">
                          <a:solidFill>
                            <a:schemeClr val="bg1"/>
                          </a:solidFill>
                          <a:effectLst/>
                        </a:rPr>
                        <a:t>Permissible Values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F6B9D"/>
                    </a:solidFill>
                  </a:tcPr>
                </a:tc>
                <a:tc>
                  <a:txBody>
                    <a:bodyPr/>
                    <a:lstStyle/>
                    <a:p>
                      <a:r>
                        <a:rPr lang="en-US" sz="1000" b="1">
                          <a:solidFill>
                            <a:schemeClr val="bg1"/>
                          </a:solidFill>
                          <a:effectLst/>
                        </a:rPr>
                        <a:t>PV Description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F6B9D"/>
                    </a:solidFill>
                  </a:tcPr>
                </a:tc>
                <a:tc>
                  <a:txBody>
                    <a:bodyPr/>
                    <a:lstStyle/>
                    <a:p>
                      <a:r>
                        <a:rPr lang="en-US" sz="1000" b="1">
                          <a:solidFill>
                            <a:schemeClr val="bg1"/>
                          </a:solidFill>
                          <a:effectLst/>
                        </a:rPr>
                        <a:t>Data Type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F6B9D"/>
                    </a:solidFill>
                  </a:tcPr>
                </a:tc>
                <a:tc>
                  <a:txBody>
                    <a:bodyPr/>
                    <a:lstStyle/>
                    <a:p>
                      <a:r>
                        <a:rPr lang="en-US" sz="1000" b="1">
                          <a:solidFill>
                            <a:schemeClr val="bg1"/>
                          </a:solidFill>
                          <a:effectLst/>
                        </a:rPr>
                        <a:t>Disease Specific Instructions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F6B9D"/>
                    </a:solidFill>
                  </a:tcPr>
                </a:tc>
                <a:tc>
                  <a:txBody>
                    <a:bodyPr/>
                    <a:lstStyle/>
                    <a:p>
                      <a:r>
                        <a:rPr lang="en-US" sz="1000" b="1">
                          <a:solidFill>
                            <a:schemeClr val="bg1"/>
                          </a:solidFill>
                          <a:effectLst/>
                        </a:rPr>
                        <a:t>Disease Specific References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F6B9D"/>
                    </a:solidFill>
                  </a:tcPr>
                </a:tc>
                <a:tc>
                  <a:txBody>
                    <a:bodyPr/>
                    <a:lstStyle/>
                    <a:p>
                      <a:r>
                        <a:rPr lang="en-US" sz="1000" b="1">
                          <a:solidFill>
                            <a:schemeClr val="bg1"/>
                          </a:solidFill>
                          <a:effectLst/>
                        </a:rPr>
                        <a:t>Population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F6B9D"/>
                    </a:solidFill>
                  </a:tcPr>
                </a:tc>
                <a:tc>
                  <a:txBody>
                    <a:bodyPr/>
                    <a:lstStyle/>
                    <a:p>
                      <a:r>
                        <a:rPr lang="en-US" sz="1000" b="1">
                          <a:solidFill>
                            <a:schemeClr val="bg1"/>
                          </a:solidFill>
                          <a:effectLst/>
                        </a:rPr>
                        <a:t>Classification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F6B9D"/>
                    </a:solidFill>
                  </a:tcPr>
                </a:tc>
                <a:tc>
                  <a:txBody>
                    <a:bodyPr/>
                    <a:lstStyle/>
                    <a:p>
                      <a:r>
                        <a:rPr lang="en-US" sz="1000" b="1">
                          <a:solidFill>
                            <a:schemeClr val="bg1"/>
                          </a:solidFill>
                          <a:effectLst/>
                        </a:rPr>
                        <a:t>CRF Name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F6B9D"/>
                    </a:solidFill>
                  </a:tcPr>
                </a:tc>
                <a:extLst>
                  <a:ext uri="{0D108BD9-81ED-4DB2-BD59-A6C34878D82A}">
                    <a16:rowId xmlns:a16="http://schemas.microsoft.com/office/drawing/2014/main" val="2719186243"/>
                  </a:ext>
                </a:extLst>
              </a:tr>
              <a:tr h="1432727">
                <a:tc>
                  <a:txBody>
                    <a:bodyPr/>
                    <a:lstStyle/>
                    <a:p>
                      <a:r>
                        <a:rPr lang="en-US" sz="1000" b="0">
                          <a:solidFill>
                            <a:schemeClr val="tx1"/>
                          </a:solidFill>
                          <a:effectLst/>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US" sz="1000" b="0">
                          <a:solidFill>
                            <a:schemeClr val="tx1"/>
                          </a:solidFill>
                          <a:effectLst/>
                        </a:rPr>
                        <a:t>Brief Pain Inventory (BPI) - worst pain rating scale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en-US" sz="1000" b="0" err="1">
                          <a:solidFill>
                            <a:schemeClr val="tx1"/>
                          </a:solidFill>
                          <a:effectLst/>
                        </a:rPr>
                        <a:t>BPIWorstPainRatingScl</a:t>
                      </a:r>
                      <a:endParaRPr lang="en-US" sz="1000" b="0">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en-US" sz="1000" b="0">
                          <a:solidFill>
                            <a:schemeClr val="tx1"/>
                          </a:solidFill>
                          <a:effectLst/>
                        </a:rPr>
                        <a:t>Scale indicating the rating of the worst pain, as part of the Brief Pain Inventory (BPI) form.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en-US" sz="1000" b="0">
                          <a:solidFill>
                            <a:schemeClr val="tx1"/>
                          </a:solidFill>
                          <a:effectLst/>
                        </a:rPr>
                        <a:t>Scale indicating the rating of the worst pain, as part of the Brief Pain Inventory (BPI) form.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en-US" sz="1000" b="0">
                          <a:solidFill>
                            <a:schemeClr val="tx1"/>
                          </a:solidFill>
                          <a:effectLst/>
                        </a:rPr>
                        <a:t>Please rate your pain by marking the number that best describes your pain at its worst in the last 24 hours.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en-US" sz="1000" b="0">
                          <a:solidFill>
                            <a:schemeClr val="tx1"/>
                          </a:solidFill>
                          <a:effectLst/>
                        </a:rPr>
                        <a:t>0;1;2;3;4;5;6;7;8;9;10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en-US" sz="1000" b="0">
                          <a:solidFill>
                            <a:schemeClr val="tx1"/>
                          </a:solidFill>
                          <a:effectLst/>
                        </a:rPr>
                        <a:t>0 = No pain;10 = Pain as bad as you can imagine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en-US" sz="1000" b="0">
                          <a:solidFill>
                            <a:schemeClr val="tx1"/>
                          </a:solidFill>
                          <a:effectLst/>
                        </a:rPr>
                        <a:t>Numeric Values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en-US" sz="1000" b="0">
                          <a:solidFill>
                            <a:schemeClr val="tx1"/>
                          </a:solidFill>
                          <a:effectLst/>
                        </a:rPr>
                        <a:t>Mark the one number that describes your pain at its worst during the past 24 hours. Use the scale of 0 = No pain and 10 = Pain as bad as you can imagine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en-US" sz="1000" b="0">
                          <a:solidFill>
                            <a:schemeClr val="tx1"/>
                          </a:solidFill>
                          <a:effectLst/>
                        </a:rPr>
                        <a:t>Daut R. et al. Development of the Wisconsin Brief Pain Questionnaire to assess pain in cancer and other diseases. Pain, 1983; 17: 197-210.</a:t>
                      </a:r>
                      <a:br>
                        <a:rPr lang="en-US" sz="1000" b="0">
                          <a:solidFill>
                            <a:srgbClr val="000000"/>
                          </a:solidFill>
                          <a:effectLst/>
                        </a:rPr>
                      </a:br>
                      <a:r>
                        <a:rPr lang="en-US" sz="1000" b="0">
                          <a:solidFill>
                            <a:schemeClr val="tx1"/>
                          </a:solidFill>
                          <a:effectLst/>
                        </a:rPr>
                        <a:t>Keller et al. Validity of the brief pain inventory for use in documenting the outcomes of patients with noncancer pain. Clin J Pain 2004; 20: 309-318. </a:t>
                      </a:r>
                      <a:br>
                        <a:rPr lang="en-US" sz="1000" b="0">
                          <a:solidFill>
                            <a:srgbClr val="000000"/>
                          </a:solidFill>
                          <a:effectLst/>
                        </a:rPr>
                      </a:br>
                      <a:endParaRPr lang="en-US" sz="1000" b="0">
                        <a:solidFill>
                          <a:srgbClr val="000000"/>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en-US" sz="1000" b="0" err="1">
                          <a:solidFill>
                            <a:schemeClr val="tx1"/>
                          </a:solidFill>
                          <a:effectLst/>
                        </a:rPr>
                        <a:t>Adult;Pediatric</a:t>
                      </a:r>
                      <a:endParaRPr lang="en-US" sz="1000" b="0">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en-US" sz="1000" b="0">
                          <a:solidFill>
                            <a:schemeClr val="tx1"/>
                          </a:solidFill>
                          <a:effectLst/>
                        </a:rPr>
                        <a:t>Core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en-US" sz="1000" b="0">
                          <a:solidFill>
                            <a:schemeClr val="tx1"/>
                          </a:solidFill>
                          <a:effectLst/>
                        </a:rPr>
                        <a:t>Brief Pain Inventory Pain Severity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939492760"/>
                  </a:ext>
                </a:extLst>
              </a:tr>
              <a:tr h="1432727">
                <a:tc>
                  <a:txBody>
                    <a:bodyPr/>
                    <a:lstStyle/>
                    <a:p>
                      <a:r>
                        <a:rPr lang="en-US" sz="1000" b="0">
                          <a:solidFill>
                            <a:schemeClr val="tx1"/>
                          </a:solidFill>
                          <a:effectLst/>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US" sz="1000" b="0">
                          <a:solidFill>
                            <a:schemeClr val="tx1"/>
                          </a:solidFill>
                          <a:effectLst/>
                        </a:rPr>
                        <a:t>Brief Pain Inventory (BPI) - least pain rating scale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en-US" sz="1000" b="0" err="1">
                          <a:solidFill>
                            <a:schemeClr val="tx1"/>
                          </a:solidFill>
                          <a:effectLst/>
                        </a:rPr>
                        <a:t>BPILeastPainRatingScl</a:t>
                      </a:r>
                      <a:endParaRPr lang="en-US" sz="1000" b="0">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en-US" sz="1000" b="0">
                          <a:solidFill>
                            <a:schemeClr val="tx1"/>
                          </a:solidFill>
                          <a:effectLst/>
                        </a:rPr>
                        <a:t>Scale indicating the rating of the least pain experienced by the subject, as part of the Brief Pain Inventory (BPI) form.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en-US" sz="1000" b="0">
                          <a:solidFill>
                            <a:schemeClr val="tx1"/>
                          </a:solidFill>
                          <a:effectLst/>
                        </a:rPr>
                        <a:t>Scale indicating the rating of the least pain experienced by the subject, as part of the Brief Pain Inventory (BPI) form.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en-US" sz="1000" b="0">
                          <a:solidFill>
                            <a:schemeClr val="tx1"/>
                          </a:solidFill>
                          <a:effectLst/>
                        </a:rPr>
                        <a:t>Please rate your pain by marking the number that best describes your pain at its least in the last 24 hours.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en-US" sz="1000" b="0">
                          <a:solidFill>
                            <a:schemeClr val="tx1"/>
                          </a:solidFill>
                          <a:effectLst/>
                        </a:rPr>
                        <a:t>0;1;2;3;4;5;6;7;8;9;10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en-US" sz="1000" b="0">
                          <a:solidFill>
                            <a:schemeClr val="tx1"/>
                          </a:solidFill>
                          <a:effectLst/>
                        </a:rPr>
                        <a:t>0 = No pain;10 = Pain as bad as you can imagine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en-US" sz="1000" b="0">
                          <a:solidFill>
                            <a:schemeClr val="tx1"/>
                          </a:solidFill>
                          <a:effectLst/>
                        </a:rPr>
                        <a:t>Numeric Values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en-US" sz="1000" b="0">
                          <a:solidFill>
                            <a:schemeClr val="tx1"/>
                          </a:solidFill>
                          <a:effectLst/>
                        </a:rPr>
                        <a:t>Mark the one number that describes your pain at its least during the past 24 hours. Use the scale of 0 = No pain and 10 = Pain as bad as you can imagine</a:t>
                      </a:r>
                      <a:endParaRPr lang="en-US">
                        <a:solidFill>
                          <a:schemeClr val="tx1"/>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en-US" sz="1000" b="0">
                          <a:solidFill>
                            <a:schemeClr val="tx1"/>
                          </a:solidFill>
                          <a:effectLst/>
                        </a:rPr>
                        <a:t>Daut R. et al. Development of the Wisconsin Brief Pain Questionnaire to assess pain in cancer and other diseases. Pain, 1983; 17: 197-210.</a:t>
                      </a:r>
                      <a:br>
                        <a:rPr lang="en-US" sz="1000" b="0">
                          <a:solidFill>
                            <a:srgbClr val="000000"/>
                          </a:solidFill>
                          <a:effectLst/>
                        </a:rPr>
                      </a:br>
                      <a:r>
                        <a:rPr lang="en-US" sz="1000" b="0">
                          <a:solidFill>
                            <a:schemeClr val="tx1"/>
                          </a:solidFill>
                          <a:effectLst/>
                        </a:rPr>
                        <a:t>Keller et al. Validity of the brief pain inventory for use in documenting the outcomes of patients with noncancer pain. Clin J Pain 2004; 20: 309-318. </a:t>
                      </a:r>
                      <a:br>
                        <a:rPr lang="en-US" sz="1000" b="0">
                          <a:solidFill>
                            <a:srgbClr val="000000"/>
                          </a:solidFill>
                          <a:effectLst/>
                        </a:rPr>
                      </a:br>
                      <a:endParaRPr lang="en-US" sz="1000" b="0">
                        <a:solidFill>
                          <a:srgbClr val="000000"/>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en-US" sz="1000" b="0" err="1">
                          <a:solidFill>
                            <a:schemeClr val="tx1"/>
                          </a:solidFill>
                          <a:effectLst/>
                        </a:rPr>
                        <a:t>Adult;Pediatric</a:t>
                      </a:r>
                      <a:endParaRPr lang="en-US" sz="1000" b="0">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en-US" sz="1000" b="0">
                          <a:solidFill>
                            <a:schemeClr val="tx1"/>
                          </a:solidFill>
                          <a:effectLst/>
                        </a:rPr>
                        <a:t>Core</a:t>
                      </a:r>
                      <a:endParaRPr lang="en-US">
                        <a:solidFill>
                          <a:schemeClr val="tx1"/>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en-US" sz="1000" b="0">
                          <a:solidFill>
                            <a:schemeClr val="tx1"/>
                          </a:solidFill>
                          <a:effectLst/>
                        </a:rPr>
                        <a:t>Brief Pain Inventory Pain Severity</a:t>
                      </a:r>
                      <a:endParaRPr lang="en-US">
                        <a:solidFill>
                          <a:schemeClr val="tx1"/>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2842484"/>
                  </a:ext>
                </a:extLst>
              </a:tr>
            </a:tbl>
          </a:graphicData>
        </a:graphic>
      </p:graphicFrame>
    </p:spTree>
    <p:extLst>
      <p:ext uri="{BB962C8B-B14F-4D97-AF65-F5344CB8AC3E}">
        <p14:creationId xmlns:p14="http://schemas.microsoft.com/office/powerpoint/2010/main" val="466650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53A5EBA-5E2B-2143-DC5F-1CF9AE7E49A3}"/>
              </a:ext>
            </a:extLst>
          </p:cNvPr>
          <p:cNvSpPr>
            <a:spLocks noGrp="1"/>
          </p:cNvSpPr>
          <p:nvPr>
            <p:ph type="title"/>
          </p:nvPr>
        </p:nvSpPr>
        <p:spPr>
          <a:xfrm>
            <a:off x="945205" y="709249"/>
            <a:ext cx="4784387" cy="770766"/>
          </a:xfrm>
        </p:spPr>
        <p:txBody>
          <a:bodyPr/>
          <a:lstStyle/>
          <a:p>
            <a:r>
              <a:rPr lang="en-US"/>
              <a:t>Key Terms: Example</a:t>
            </a:r>
          </a:p>
        </p:txBody>
      </p:sp>
      <p:sp>
        <p:nvSpPr>
          <p:cNvPr id="4" name="TextBox 3">
            <a:extLst>
              <a:ext uri="{FF2B5EF4-FFF2-40B4-BE49-F238E27FC236}">
                <a16:creationId xmlns:a16="http://schemas.microsoft.com/office/drawing/2014/main" id="{283F0953-409A-EC9F-E56C-DF78EBEFF5C6}"/>
              </a:ext>
            </a:extLst>
          </p:cNvPr>
          <p:cNvSpPr txBox="1"/>
          <p:nvPr/>
        </p:nvSpPr>
        <p:spPr>
          <a:xfrm>
            <a:off x="1406658" y="1690253"/>
            <a:ext cx="8156958" cy="523220"/>
          </a:xfrm>
          <a:prstGeom prst="rect">
            <a:avLst/>
          </a:prstGeom>
          <a:noFill/>
          <a:ln>
            <a:solidFill>
              <a:schemeClr val="accent1"/>
            </a:solidFill>
          </a:ln>
        </p:spPr>
        <p:txBody>
          <a:bodyPr wrap="square" rtlCol="0">
            <a:spAutoFit/>
          </a:bodyPr>
          <a:lstStyle/>
          <a:p>
            <a:r>
              <a:rPr lang="en-US" sz="2800"/>
              <a:t>HEAL Core CDEs: 10 Core Domains for Adult Acute Pain </a:t>
            </a:r>
          </a:p>
        </p:txBody>
      </p:sp>
      <p:graphicFrame>
        <p:nvGraphicFramePr>
          <p:cNvPr id="8" name="Table 7" descr="This is a screenshot of a table that shows the 10 core domains for Adult Acute Pain that are part of the HEAL CDE core requirements. The top row is labeled as domains, and the bottom row is labeled as Patient-Reported Outcome Measures (PROMs)">
            <a:extLst>
              <a:ext uri="{FF2B5EF4-FFF2-40B4-BE49-F238E27FC236}">
                <a16:creationId xmlns:a16="http://schemas.microsoft.com/office/drawing/2014/main" id="{55EC3A39-56C3-F625-3480-BFFF3E2622FD}"/>
              </a:ext>
            </a:extLst>
          </p:cNvPr>
          <p:cNvGraphicFramePr>
            <a:graphicFrameLocks noGrp="1"/>
          </p:cNvGraphicFramePr>
          <p:nvPr>
            <p:extLst>
              <p:ext uri="{D42A27DB-BD31-4B8C-83A1-F6EECF244321}">
                <p14:modId xmlns:p14="http://schemas.microsoft.com/office/powerpoint/2010/main" val="3710336366"/>
              </p:ext>
            </p:extLst>
          </p:nvPr>
        </p:nvGraphicFramePr>
        <p:xfrm>
          <a:off x="118661" y="2423711"/>
          <a:ext cx="10732944" cy="3725039"/>
        </p:xfrm>
        <a:graphic>
          <a:graphicData uri="http://schemas.openxmlformats.org/drawingml/2006/table">
            <a:tbl>
              <a:tblPr firstRow="1" bandRow="1">
                <a:tableStyleId>{5C22544A-7EE6-4342-B048-85BDC9FD1C3A}</a:tableStyleId>
              </a:tblPr>
              <a:tblGrid>
                <a:gridCol w="824345">
                  <a:extLst>
                    <a:ext uri="{9D8B030D-6E8A-4147-A177-3AD203B41FA5}">
                      <a16:colId xmlns:a16="http://schemas.microsoft.com/office/drawing/2014/main" val="443003453"/>
                    </a:ext>
                  </a:extLst>
                </a:gridCol>
                <a:gridCol w="1001379">
                  <a:extLst>
                    <a:ext uri="{9D8B030D-6E8A-4147-A177-3AD203B41FA5}">
                      <a16:colId xmlns:a16="http://schemas.microsoft.com/office/drawing/2014/main" val="831934798"/>
                    </a:ext>
                  </a:extLst>
                </a:gridCol>
                <a:gridCol w="1107884">
                  <a:extLst>
                    <a:ext uri="{9D8B030D-6E8A-4147-A177-3AD203B41FA5}">
                      <a16:colId xmlns:a16="http://schemas.microsoft.com/office/drawing/2014/main" val="3268707404"/>
                    </a:ext>
                  </a:extLst>
                </a:gridCol>
                <a:gridCol w="761731">
                  <a:extLst>
                    <a:ext uri="{9D8B030D-6E8A-4147-A177-3AD203B41FA5}">
                      <a16:colId xmlns:a16="http://schemas.microsoft.com/office/drawing/2014/main" val="1905845301"/>
                    </a:ext>
                  </a:extLst>
                </a:gridCol>
                <a:gridCol w="880382">
                  <a:extLst>
                    <a:ext uri="{9D8B030D-6E8A-4147-A177-3AD203B41FA5}">
                      <a16:colId xmlns:a16="http://schemas.microsoft.com/office/drawing/2014/main" val="393849639"/>
                    </a:ext>
                  </a:extLst>
                </a:gridCol>
                <a:gridCol w="756558">
                  <a:extLst>
                    <a:ext uri="{9D8B030D-6E8A-4147-A177-3AD203B41FA5}">
                      <a16:colId xmlns:a16="http://schemas.microsoft.com/office/drawing/2014/main" val="1922972053"/>
                    </a:ext>
                  </a:extLst>
                </a:gridCol>
                <a:gridCol w="876134">
                  <a:extLst>
                    <a:ext uri="{9D8B030D-6E8A-4147-A177-3AD203B41FA5}">
                      <a16:colId xmlns:a16="http://schemas.microsoft.com/office/drawing/2014/main" val="1217177181"/>
                    </a:ext>
                  </a:extLst>
                </a:gridCol>
                <a:gridCol w="787934">
                  <a:extLst>
                    <a:ext uri="{9D8B030D-6E8A-4147-A177-3AD203B41FA5}">
                      <a16:colId xmlns:a16="http://schemas.microsoft.com/office/drawing/2014/main" val="2009635557"/>
                    </a:ext>
                  </a:extLst>
                </a:gridCol>
                <a:gridCol w="914227">
                  <a:extLst>
                    <a:ext uri="{9D8B030D-6E8A-4147-A177-3AD203B41FA5}">
                      <a16:colId xmlns:a16="http://schemas.microsoft.com/office/drawing/2014/main" val="4239491756"/>
                    </a:ext>
                  </a:extLst>
                </a:gridCol>
                <a:gridCol w="839365">
                  <a:extLst>
                    <a:ext uri="{9D8B030D-6E8A-4147-A177-3AD203B41FA5}">
                      <a16:colId xmlns:a16="http://schemas.microsoft.com/office/drawing/2014/main" val="2244427971"/>
                    </a:ext>
                  </a:extLst>
                </a:gridCol>
                <a:gridCol w="902320">
                  <a:extLst>
                    <a:ext uri="{9D8B030D-6E8A-4147-A177-3AD203B41FA5}">
                      <a16:colId xmlns:a16="http://schemas.microsoft.com/office/drawing/2014/main" val="3505738264"/>
                    </a:ext>
                  </a:extLst>
                </a:gridCol>
                <a:gridCol w="1080685">
                  <a:extLst>
                    <a:ext uri="{9D8B030D-6E8A-4147-A177-3AD203B41FA5}">
                      <a16:colId xmlns:a16="http://schemas.microsoft.com/office/drawing/2014/main" val="2020948785"/>
                    </a:ext>
                  </a:extLst>
                </a:gridCol>
              </a:tblGrid>
              <a:tr h="1459293">
                <a:tc>
                  <a:txBody>
                    <a:bodyPr/>
                    <a:lstStyle/>
                    <a:p>
                      <a:pPr algn="ctr"/>
                      <a:r>
                        <a:rPr lang="en-US" sz="1200" b="0"/>
                        <a:t>Pain Intensity</a:t>
                      </a:r>
                    </a:p>
                  </a:txBody>
                  <a:tcPr>
                    <a:solidFill>
                      <a:srgbClr val="3B689B"/>
                    </a:solidFill>
                  </a:tcPr>
                </a:tc>
                <a:tc>
                  <a:txBody>
                    <a:bodyPr/>
                    <a:lstStyle/>
                    <a:p>
                      <a:r>
                        <a:rPr lang="en-US" sz="1200" b="0"/>
                        <a:t>Pain Interference</a:t>
                      </a:r>
                    </a:p>
                  </a:txBody>
                  <a:tcPr>
                    <a:solidFill>
                      <a:srgbClr val="3B689B"/>
                    </a:solidFill>
                  </a:tcPr>
                </a:tc>
                <a:tc>
                  <a:txBody>
                    <a:bodyPr/>
                    <a:lstStyle/>
                    <a:p>
                      <a:pPr algn="ctr"/>
                      <a:r>
                        <a:rPr lang="en-US" sz="1200" b="0"/>
                        <a:t>Physical Functioning</a:t>
                      </a:r>
                    </a:p>
                  </a:txBody>
                  <a:tcPr>
                    <a:solidFill>
                      <a:srgbClr val="3B689B"/>
                    </a:solidFill>
                  </a:tcPr>
                </a:tc>
                <a:tc>
                  <a:txBody>
                    <a:bodyPr/>
                    <a:lstStyle/>
                    <a:p>
                      <a:pPr algn="ctr"/>
                      <a:r>
                        <a:rPr lang="en-US" sz="1200" b="0">
                          <a:solidFill>
                            <a:schemeClr val="bg1"/>
                          </a:solidFill>
                        </a:rPr>
                        <a:t>Quality of Life</a:t>
                      </a:r>
                    </a:p>
                  </a:txBody>
                  <a:tcPr>
                    <a:solidFill>
                      <a:srgbClr val="3B689B"/>
                    </a:solidFill>
                  </a:tcPr>
                </a:tc>
                <a:tc>
                  <a:txBody>
                    <a:bodyPr/>
                    <a:lstStyle/>
                    <a:p>
                      <a:pPr algn="ctr"/>
                      <a:r>
                        <a:rPr lang="en-US" sz="1200" b="0"/>
                        <a:t>Sleep</a:t>
                      </a:r>
                    </a:p>
                  </a:txBody>
                  <a:tcPr>
                    <a:solidFill>
                      <a:srgbClr val="3B689B"/>
                    </a:solidFill>
                  </a:tcPr>
                </a:tc>
                <a:tc>
                  <a:txBody>
                    <a:bodyPr/>
                    <a:lstStyle/>
                    <a:p>
                      <a:pPr algn="ctr"/>
                      <a:r>
                        <a:rPr lang="en-US" sz="1200" b="0"/>
                        <a:t>Pain Catastrophizing</a:t>
                      </a:r>
                    </a:p>
                  </a:txBody>
                  <a:tcPr>
                    <a:solidFill>
                      <a:srgbClr val="3B689B"/>
                    </a:solidFill>
                  </a:tcPr>
                </a:tc>
                <a:tc>
                  <a:txBody>
                    <a:bodyPr/>
                    <a:lstStyle/>
                    <a:p>
                      <a:pPr algn="ctr"/>
                      <a:r>
                        <a:rPr lang="en-US" sz="1200" b="0"/>
                        <a:t>Depression</a:t>
                      </a:r>
                    </a:p>
                  </a:txBody>
                  <a:tcPr>
                    <a:solidFill>
                      <a:srgbClr val="3B689B"/>
                    </a:solidFill>
                  </a:tcPr>
                </a:tc>
                <a:tc>
                  <a:txBody>
                    <a:bodyPr/>
                    <a:lstStyle/>
                    <a:p>
                      <a:pPr algn="ctr"/>
                      <a:r>
                        <a:rPr lang="en-US" sz="1200" b="0"/>
                        <a:t>Anxiety</a:t>
                      </a:r>
                    </a:p>
                  </a:txBody>
                  <a:tcPr>
                    <a:solidFill>
                      <a:srgbClr val="3B689B"/>
                    </a:solidFill>
                  </a:tcPr>
                </a:tc>
                <a:tc>
                  <a:txBody>
                    <a:bodyPr/>
                    <a:lstStyle/>
                    <a:p>
                      <a:pPr algn="ctr"/>
                      <a:r>
                        <a:rPr lang="en-US" sz="1200" b="0"/>
                        <a:t>Global Satisfaction with treatment</a:t>
                      </a:r>
                    </a:p>
                  </a:txBody>
                  <a:tcPr>
                    <a:solidFill>
                      <a:srgbClr val="3B689B"/>
                    </a:solidFill>
                  </a:tcPr>
                </a:tc>
                <a:tc>
                  <a:txBody>
                    <a:bodyPr/>
                    <a:lstStyle/>
                    <a:p>
                      <a:pPr algn="ctr"/>
                      <a:r>
                        <a:rPr lang="en-US" sz="1200" b="0"/>
                        <a:t>Substance Use Screener</a:t>
                      </a:r>
                    </a:p>
                  </a:txBody>
                  <a:tcPr>
                    <a:solidFill>
                      <a:srgbClr val="3B689B"/>
                    </a:solidFill>
                  </a:tcPr>
                </a:tc>
                <a:tc>
                  <a:txBody>
                    <a:bodyPr/>
                    <a:lstStyle/>
                    <a:p>
                      <a:pPr algn="ctr"/>
                      <a:r>
                        <a:rPr lang="en-US" sz="1200" b="0"/>
                        <a:t>MME</a:t>
                      </a:r>
                    </a:p>
                  </a:txBody>
                  <a:tcPr>
                    <a:solidFill>
                      <a:srgbClr val="3B689B"/>
                    </a:solidFill>
                  </a:tcPr>
                </a:tc>
                <a:tc>
                  <a:txBody>
                    <a:bodyPr/>
                    <a:lstStyle/>
                    <a:p>
                      <a:pPr algn="ctr"/>
                      <a:r>
                        <a:rPr lang="en-US" sz="1200" b="0">
                          <a:solidFill>
                            <a:schemeClr val="bg1"/>
                          </a:solidFill>
                        </a:rPr>
                        <a:t>Demographics</a:t>
                      </a:r>
                    </a:p>
                  </a:txBody>
                  <a:tcPr>
                    <a:solidFill>
                      <a:srgbClr val="3B689B"/>
                    </a:solidFill>
                  </a:tcPr>
                </a:tc>
                <a:extLst>
                  <a:ext uri="{0D108BD9-81ED-4DB2-BD59-A6C34878D82A}">
                    <a16:rowId xmlns:a16="http://schemas.microsoft.com/office/drawing/2014/main" val="1263635525"/>
                  </a:ext>
                </a:extLst>
              </a:tr>
              <a:tr h="2265746">
                <a:tc>
                  <a:txBody>
                    <a:bodyPr/>
                    <a:lstStyle/>
                    <a:p>
                      <a:pPr algn="ctr"/>
                      <a:r>
                        <a:rPr lang="en-US" sz="1200" b="0"/>
                        <a:t>BPI Pain Severity</a:t>
                      </a:r>
                    </a:p>
                  </a:txBody>
                  <a:tcPr>
                    <a:solidFill>
                      <a:schemeClr val="accent1">
                        <a:lumMod val="20000"/>
                        <a:lumOff val="80000"/>
                      </a:schemeClr>
                    </a:solidFill>
                  </a:tcPr>
                </a:tc>
                <a:tc>
                  <a:txBody>
                    <a:bodyPr/>
                    <a:lstStyle/>
                    <a:p>
                      <a:pPr algn="ctr"/>
                      <a:r>
                        <a:rPr lang="en-US" sz="1200" b="0"/>
                        <a:t>BPI Pain Interference</a:t>
                      </a:r>
                    </a:p>
                  </a:txBody>
                  <a:tcPr>
                    <a:solidFill>
                      <a:schemeClr val="accent1">
                        <a:lumMod val="20000"/>
                        <a:lumOff val="80000"/>
                      </a:schemeClr>
                    </a:solidFill>
                  </a:tcPr>
                </a:tc>
                <a:tc>
                  <a:txBody>
                    <a:bodyPr/>
                    <a:lstStyle/>
                    <a:p>
                      <a:pPr algn="ctr"/>
                      <a:r>
                        <a:rPr lang="en-US" sz="1200" b="0"/>
                        <a:t>PROMIS Physical Functioning Short Form 6B</a:t>
                      </a:r>
                    </a:p>
                  </a:txBody>
                  <a:tcPr>
                    <a:solidFill>
                      <a:schemeClr val="accent1">
                        <a:lumMod val="20000"/>
                        <a:lumOff val="80000"/>
                      </a:schemeClr>
                    </a:solidFill>
                  </a:tcPr>
                </a:tc>
                <a:tc>
                  <a:txBody>
                    <a:bodyPr/>
                    <a:lstStyle/>
                    <a:p>
                      <a:pPr algn="ctr"/>
                      <a:r>
                        <a:rPr lang="en-US" sz="1200" b="0">
                          <a:solidFill>
                            <a:schemeClr val="tx1"/>
                          </a:solidFill>
                        </a:rPr>
                        <a:t>WHOQOL-BREF -2 </a:t>
                      </a:r>
                    </a:p>
                    <a:p>
                      <a:pPr algn="ctr"/>
                      <a:r>
                        <a:rPr lang="en-US" sz="1200" b="0">
                          <a:solidFill>
                            <a:schemeClr val="tx1"/>
                          </a:solidFill>
                        </a:rPr>
                        <a:t> </a:t>
                      </a:r>
                    </a:p>
                    <a:p>
                      <a:pPr algn="ctr"/>
                      <a:endParaRPr lang="en-US" sz="1200" b="0">
                        <a:solidFill>
                          <a:srgbClr val="0070C0"/>
                        </a:solidFill>
                      </a:endParaRPr>
                    </a:p>
                  </a:txBody>
                  <a:tcPr>
                    <a:solidFill>
                      <a:schemeClr val="accent1">
                        <a:lumMod val="20000"/>
                        <a:lumOff val="80000"/>
                      </a:schemeClr>
                    </a:solidFill>
                  </a:tcPr>
                </a:tc>
                <a:tc>
                  <a:txBody>
                    <a:bodyPr/>
                    <a:lstStyle/>
                    <a:p>
                      <a:pPr algn="ctr"/>
                      <a:r>
                        <a:rPr lang="en-US" sz="1200" b="0"/>
                        <a:t>PROMIS Sleep Disturbance 6A + Sleep Duration Question</a:t>
                      </a:r>
                    </a:p>
                  </a:txBody>
                  <a:tcPr>
                    <a:solidFill>
                      <a:schemeClr val="accent1">
                        <a:lumMod val="20000"/>
                        <a:lumOff val="80000"/>
                      </a:schemeClr>
                    </a:solidFill>
                  </a:tcPr>
                </a:tc>
                <a:tc>
                  <a:txBody>
                    <a:bodyPr/>
                    <a:lstStyle/>
                    <a:p>
                      <a:pPr algn="ctr"/>
                      <a:r>
                        <a:rPr lang="en-US" sz="1200" b="0"/>
                        <a:t>PCS-6 or</a:t>
                      </a:r>
                    </a:p>
                    <a:p>
                      <a:pPr algn="ctr"/>
                      <a:r>
                        <a:rPr lang="en-US" sz="1200" b="0"/>
                        <a:t>PCS-13</a:t>
                      </a:r>
                    </a:p>
                  </a:txBody>
                  <a:tcPr>
                    <a:solidFill>
                      <a:schemeClr val="accent1">
                        <a:lumMod val="20000"/>
                        <a:lumOff val="80000"/>
                      </a:schemeClr>
                    </a:solidFill>
                  </a:tcPr>
                </a:tc>
                <a:tc>
                  <a:txBody>
                    <a:bodyPr/>
                    <a:lstStyle/>
                    <a:p>
                      <a:pPr algn="ctr"/>
                      <a:r>
                        <a:rPr lang="en-US" sz="1200" b="0"/>
                        <a:t>PHQ-2 or </a:t>
                      </a:r>
                    </a:p>
                    <a:p>
                      <a:pPr algn="ctr"/>
                      <a:r>
                        <a:rPr lang="en-US" sz="1200" b="0"/>
                        <a:t>PHQ-8 or </a:t>
                      </a:r>
                    </a:p>
                    <a:p>
                      <a:pPr algn="ctr"/>
                      <a:r>
                        <a:rPr lang="en-US" sz="1200" b="0"/>
                        <a:t>PHQ-9</a:t>
                      </a:r>
                    </a:p>
                  </a:txBody>
                  <a:tcPr>
                    <a:solidFill>
                      <a:schemeClr val="accent1">
                        <a:lumMod val="20000"/>
                        <a:lumOff val="80000"/>
                      </a:schemeClr>
                    </a:solidFill>
                  </a:tcPr>
                </a:tc>
                <a:tc>
                  <a:txBody>
                    <a:bodyPr/>
                    <a:lstStyle/>
                    <a:p>
                      <a:pPr algn="ctr"/>
                      <a:r>
                        <a:rPr lang="en-US" sz="1200" b="0"/>
                        <a:t>GAD-2 or </a:t>
                      </a:r>
                    </a:p>
                    <a:p>
                      <a:pPr algn="ctr"/>
                      <a:r>
                        <a:rPr lang="en-US" sz="1200" b="0"/>
                        <a:t>GAD-7</a:t>
                      </a:r>
                    </a:p>
                  </a:txBody>
                  <a:tcPr>
                    <a:solidFill>
                      <a:schemeClr val="accent1">
                        <a:lumMod val="20000"/>
                        <a:lumOff val="80000"/>
                      </a:schemeClr>
                    </a:solidFill>
                  </a:tcPr>
                </a:tc>
                <a:tc>
                  <a:txBody>
                    <a:bodyPr/>
                    <a:lstStyle/>
                    <a:p>
                      <a:pPr algn="ctr"/>
                      <a:r>
                        <a:rPr lang="en-US" sz="1200" b="0"/>
                        <a:t>PGIC</a:t>
                      </a:r>
                    </a:p>
                  </a:txBody>
                  <a:tcPr>
                    <a:solidFill>
                      <a:schemeClr val="accent1">
                        <a:lumMod val="20000"/>
                        <a:lumOff val="80000"/>
                      </a:schemeClr>
                    </a:solidFill>
                  </a:tcPr>
                </a:tc>
                <a:tc>
                  <a:txBody>
                    <a:bodyPr/>
                    <a:lstStyle/>
                    <a:p>
                      <a:pPr algn="ctr"/>
                      <a:r>
                        <a:rPr lang="en-US" sz="1200" b="0"/>
                        <a:t>TAPS1</a:t>
                      </a:r>
                    </a:p>
                  </a:txBody>
                  <a:tcPr>
                    <a:solidFill>
                      <a:schemeClr val="accent1">
                        <a:lumMod val="20000"/>
                        <a:lumOff val="80000"/>
                      </a:schemeClr>
                    </a:solidFill>
                  </a:tcPr>
                </a:tc>
                <a:tc>
                  <a:txBody>
                    <a:bodyPr/>
                    <a:lstStyle/>
                    <a:p>
                      <a:pPr algn="ctr"/>
                      <a:r>
                        <a:rPr lang="en-US" sz="1200" b="0"/>
                        <a:t>Components of MME + total MME</a:t>
                      </a:r>
                    </a:p>
                  </a:txBody>
                  <a:tcPr>
                    <a:solidFill>
                      <a:schemeClr val="accent1">
                        <a:lumMod val="20000"/>
                        <a:lumOff val="80000"/>
                      </a:schemeClr>
                    </a:solidFill>
                  </a:tcPr>
                </a:tc>
                <a:tc>
                  <a:txBody>
                    <a:bodyPr/>
                    <a:lstStyle/>
                    <a:p>
                      <a:pPr algn="ctr"/>
                      <a:r>
                        <a:rPr lang="en-US" sz="1200" b="0"/>
                        <a:t>Adult demographics </a:t>
                      </a:r>
                      <a:endParaRPr lang="en-US" sz="1200" b="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3763006120"/>
                  </a:ext>
                </a:extLst>
              </a:tr>
            </a:tbl>
          </a:graphicData>
        </a:graphic>
      </p:graphicFrame>
      <p:sp>
        <p:nvSpPr>
          <p:cNvPr id="12" name="TextBox 11">
            <a:extLst>
              <a:ext uri="{FF2B5EF4-FFF2-40B4-BE49-F238E27FC236}">
                <a16:creationId xmlns:a16="http://schemas.microsoft.com/office/drawing/2014/main" id="{D86DAADD-E160-7FD6-40D8-7FECBE77F1F3}"/>
              </a:ext>
            </a:extLst>
          </p:cNvPr>
          <p:cNvSpPr txBox="1"/>
          <p:nvPr/>
        </p:nvSpPr>
        <p:spPr>
          <a:xfrm>
            <a:off x="11027884" y="2875402"/>
            <a:ext cx="1045455" cy="369332"/>
          </a:xfrm>
          <a:prstGeom prst="rect">
            <a:avLst/>
          </a:prstGeom>
          <a:noFill/>
          <a:ln>
            <a:solidFill>
              <a:schemeClr val="accent1"/>
            </a:solidFill>
          </a:ln>
        </p:spPr>
        <p:txBody>
          <a:bodyPr wrap="square" rtlCol="0">
            <a:spAutoFit/>
          </a:bodyPr>
          <a:lstStyle/>
          <a:p>
            <a:r>
              <a:rPr lang="en-US"/>
              <a:t>Domains</a:t>
            </a:r>
          </a:p>
        </p:txBody>
      </p:sp>
      <p:sp>
        <p:nvSpPr>
          <p:cNvPr id="14" name="TextBox 13">
            <a:extLst>
              <a:ext uri="{FF2B5EF4-FFF2-40B4-BE49-F238E27FC236}">
                <a16:creationId xmlns:a16="http://schemas.microsoft.com/office/drawing/2014/main" id="{851F5E31-BB3F-BB5B-8AD4-9CFB9EB5603A}"/>
              </a:ext>
            </a:extLst>
          </p:cNvPr>
          <p:cNvSpPr txBox="1"/>
          <p:nvPr/>
        </p:nvSpPr>
        <p:spPr>
          <a:xfrm>
            <a:off x="11027884" y="4734632"/>
            <a:ext cx="957320" cy="369332"/>
          </a:xfrm>
          <a:prstGeom prst="rect">
            <a:avLst/>
          </a:prstGeom>
          <a:noFill/>
          <a:ln>
            <a:solidFill>
              <a:schemeClr val="accent3">
                <a:lumMod val="50000"/>
              </a:schemeClr>
            </a:solidFill>
          </a:ln>
        </p:spPr>
        <p:txBody>
          <a:bodyPr wrap="square" rtlCol="0">
            <a:spAutoFit/>
          </a:bodyPr>
          <a:lstStyle/>
          <a:p>
            <a:r>
              <a:rPr lang="en-US"/>
              <a:t>PROMs</a:t>
            </a:r>
          </a:p>
        </p:txBody>
      </p:sp>
      <p:sp>
        <p:nvSpPr>
          <p:cNvPr id="17" name="Right Bracket 16" descr="brackets around the top row, showing all the domain names for the 10 core CDEs">
            <a:extLst>
              <a:ext uri="{FF2B5EF4-FFF2-40B4-BE49-F238E27FC236}">
                <a16:creationId xmlns:a16="http://schemas.microsoft.com/office/drawing/2014/main" id="{B9D8AD41-EA07-C3C5-DDE3-29870DC64E1D}"/>
              </a:ext>
            </a:extLst>
          </p:cNvPr>
          <p:cNvSpPr/>
          <p:nvPr/>
        </p:nvSpPr>
        <p:spPr>
          <a:xfrm>
            <a:off x="10851614" y="2544896"/>
            <a:ext cx="176270" cy="1068371"/>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ight Bracket 17" descr="brackets around the bottom row, showing the names of the PROMs for their associated domains above">
            <a:extLst>
              <a:ext uri="{FF2B5EF4-FFF2-40B4-BE49-F238E27FC236}">
                <a16:creationId xmlns:a16="http://schemas.microsoft.com/office/drawing/2014/main" id="{FB01684C-82C9-CC0C-E195-FF4DAEB06064}"/>
              </a:ext>
            </a:extLst>
          </p:cNvPr>
          <p:cNvSpPr/>
          <p:nvPr/>
        </p:nvSpPr>
        <p:spPr>
          <a:xfrm>
            <a:off x="10851614" y="4065224"/>
            <a:ext cx="176270" cy="182880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6" name="Straight Connector 25" descr="arrow pointing from heading to table">
            <a:extLst>
              <a:ext uri="{FF2B5EF4-FFF2-40B4-BE49-F238E27FC236}">
                <a16:creationId xmlns:a16="http://schemas.microsoft.com/office/drawing/2014/main" id="{8A3E6803-A4CB-2B17-0641-E8697E87F715}"/>
              </a:ext>
            </a:extLst>
          </p:cNvPr>
          <p:cNvCxnSpPr>
            <a:stCxn id="4" idx="1"/>
          </p:cNvCxnSpPr>
          <p:nvPr/>
        </p:nvCxnSpPr>
        <p:spPr>
          <a:xfrm flipH="1">
            <a:off x="220337" y="1951863"/>
            <a:ext cx="1186321" cy="4718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descr="arrow pointing from heading to table">
            <a:extLst>
              <a:ext uri="{FF2B5EF4-FFF2-40B4-BE49-F238E27FC236}">
                <a16:creationId xmlns:a16="http://schemas.microsoft.com/office/drawing/2014/main" id="{989D722B-493D-4D5A-1B11-31D9F6A6F042}"/>
              </a:ext>
            </a:extLst>
          </p:cNvPr>
          <p:cNvCxnSpPr>
            <a:stCxn id="4" idx="3"/>
          </p:cNvCxnSpPr>
          <p:nvPr/>
        </p:nvCxnSpPr>
        <p:spPr>
          <a:xfrm>
            <a:off x="9563616" y="1951863"/>
            <a:ext cx="1287998" cy="47184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1576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7BFF1-D3BF-5CD8-BB54-E308AE7694B1}"/>
              </a:ext>
            </a:extLst>
          </p:cNvPr>
          <p:cNvSpPr>
            <a:spLocks noGrp="1"/>
          </p:cNvSpPr>
          <p:nvPr>
            <p:ph type="title"/>
          </p:nvPr>
        </p:nvSpPr>
        <p:spPr>
          <a:xfrm>
            <a:off x="261151" y="838116"/>
            <a:ext cx="9052249" cy="867368"/>
          </a:xfrm>
        </p:spPr>
        <p:txBody>
          <a:bodyPr>
            <a:normAutofit fontScale="90000"/>
          </a:bodyPr>
          <a:lstStyle/>
          <a:p>
            <a:r>
              <a:rPr lang="en-US"/>
              <a:t>Rationale for the HEAL Pain CDE Program</a:t>
            </a:r>
          </a:p>
        </p:txBody>
      </p:sp>
      <p:sp>
        <p:nvSpPr>
          <p:cNvPr id="3" name="Content Placeholder 2">
            <a:extLst>
              <a:ext uri="{FF2B5EF4-FFF2-40B4-BE49-F238E27FC236}">
                <a16:creationId xmlns:a16="http://schemas.microsoft.com/office/drawing/2014/main" id="{A3A610C5-1320-7825-0BA1-8EE8EE07E719}"/>
              </a:ext>
            </a:extLst>
          </p:cNvPr>
          <p:cNvSpPr>
            <a:spLocks noGrp="1"/>
          </p:cNvSpPr>
          <p:nvPr>
            <p:ph idx="1"/>
          </p:nvPr>
        </p:nvSpPr>
        <p:spPr>
          <a:xfrm>
            <a:off x="261151" y="1856105"/>
            <a:ext cx="10515600" cy="4351338"/>
          </a:xfrm>
        </p:spPr>
        <p:txBody>
          <a:bodyPr>
            <a:normAutofit lnSpcReduction="10000"/>
          </a:bodyPr>
          <a:lstStyle/>
          <a:p>
            <a:pPr marL="0" indent="0">
              <a:buNone/>
            </a:pPr>
            <a:endParaRPr lang="en-US"/>
          </a:p>
          <a:p>
            <a:r>
              <a:rPr lang="en-US"/>
              <a:t>Facilitate cross-study comparisons and improve the interpretability of findings for patient-reported outcome measures (PROMs)</a:t>
            </a:r>
          </a:p>
          <a:p>
            <a:endParaRPr lang="en-US"/>
          </a:p>
          <a:p>
            <a:r>
              <a:rPr lang="en-US"/>
              <a:t>Opportunity for pain research community to access quality data across pain conditions, in diverse populations, and across multiple interventions</a:t>
            </a:r>
          </a:p>
          <a:p>
            <a:endParaRPr lang="en-US"/>
          </a:p>
          <a:p>
            <a:r>
              <a:rPr lang="en-US"/>
              <a:t>Ability to compare results across trials to quantify the impact of interventions </a:t>
            </a:r>
          </a:p>
        </p:txBody>
      </p:sp>
    </p:spTree>
    <p:extLst>
      <p:ext uri="{BB962C8B-B14F-4D97-AF65-F5344CB8AC3E}">
        <p14:creationId xmlns:p14="http://schemas.microsoft.com/office/powerpoint/2010/main" val="21732786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35553D40EA42419E0F14B6EE782833" ma:contentTypeVersion="16" ma:contentTypeDescription="Create a new document." ma:contentTypeScope="" ma:versionID="fd694797517bc9b08e10aca7bf4092d7">
  <xsd:schema xmlns:xsd="http://www.w3.org/2001/XMLSchema" xmlns:xs="http://www.w3.org/2001/XMLSchema" xmlns:p="http://schemas.microsoft.com/office/2006/metadata/properties" xmlns:ns2="58563e96-ce27-4dfe-a1b6-1e7bca2a6c63" xmlns:ns3="49bcb7c0-786c-48cf-898e-d484339343d7" targetNamespace="http://schemas.microsoft.com/office/2006/metadata/properties" ma:root="true" ma:fieldsID="e88d75ffd656f5e0fdc8a23e7ef1bff6" ns2:_="" ns3:_="">
    <xsd:import namespace="58563e96-ce27-4dfe-a1b6-1e7bca2a6c63"/>
    <xsd:import namespace="49bcb7c0-786c-48cf-898e-d484339343d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element ref="ns2:Cont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563e96-ce27-4dfe-a1b6-1e7bca2a6c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8ce9f98e-9ad5-43de-b59a-72d7e946aa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Contact" ma:index="23" nillable="true" ma:displayName="Contact" ma:format="Dropdown" ma:internalName="Contact">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9bcb7c0-786c-48cf-898e-d484339343d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4d300e3b-90e0-4320-8d1e-29cb7b5da3f4}" ma:internalName="TaxCatchAll" ma:showField="CatchAllData" ma:web="49bcb7c0-786c-48cf-898e-d484339343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ntact xmlns="58563e96-ce27-4dfe-a1b6-1e7bca2a6c63" xsi:nil="true"/>
    <TaxCatchAll xmlns="49bcb7c0-786c-48cf-898e-d484339343d7" xsi:nil="true"/>
    <lcf76f155ced4ddcb4097134ff3c332f xmlns="58563e96-ce27-4dfe-a1b6-1e7bca2a6c6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E931563-0089-4507-8037-43A4E3E34C1B}">
  <ds:schemaRefs>
    <ds:schemaRef ds:uri="49bcb7c0-786c-48cf-898e-d484339343d7"/>
    <ds:schemaRef ds:uri="58563e96-ce27-4dfe-a1b6-1e7bca2a6c6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84C8988-7E25-4152-AE4A-D18665538774}">
  <ds:schemaRefs>
    <ds:schemaRef ds:uri="http://schemas.microsoft.com/sharepoint/v3/contenttype/forms"/>
  </ds:schemaRefs>
</ds:datastoreItem>
</file>

<file path=customXml/itemProps3.xml><?xml version="1.0" encoding="utf-8"?>
<ds:datastoreItem xmlns:ds="http://schemas.openxmlformats.org/officeDocument/2006/customXml" ds:itemID="{960EB83C-07F1-46BF-85E3-5B60134EF66B}">
  <ds:schemaRefs>
    <ds:schemaRef ds:uri="49bcb7c0-786c-48cf-898e-d484339343d7"/>
    <ds:schemaRef ds:uri="58563e96-ce27-4dfe-a1b6-1e7bca2a6c6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14b77578-9773-42d5-8507-251ca2dc2b06}" enabled="0" method="" siteId="{14b77578-9773-42d5-8507-251ca2dc2b06}" removed="1"/>
</clbl:labelList>
</file>

<file path=docProps/app.xml><?xml version="1.0" encoding="utf-8"?>
<Properties xmlns="http://schemas.openxmlformats.org/officeDocument/2006/extended-properties" xmlns:vt="http://schemas.openxmlformats.org/officeDocument/2006/docPropsVTypes">
  <Template>office theme</Template>
  <TotalTime>28</TotalTime>
  <Words>6058</Words>
  <Application>Microsoft Office PowerPoint</Application>
  <PresentationFormat>Widescreen</PresentationFormat>
  <Paragraphs>743</Paragraphs>
  <Slides>27</Slides>
  <Notes>24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27</vt:i4>
      </vt:variant>
    </vt:vector>
  </HeadingPairs>
  <TitlesOfParts>
    <vt:vector size="39" baseType="lpstr">
      <vt:lpstr>-apple-system</vt:lpstr>
      <vt:lpstr>Arial</vt:lpstr>
      <vt:lpstr>Arial,Sans-Serif</vt:lpstr>
      <vt:lpstr>Calibri</vt:lpstr>
      <vt:lpstr>Calibri (body)</vt:lpstr>
      <vt:lpstr>Calibri Light</vt:lpstr>
      <vt:lpstr>Montserrat</vt:lpstr>
      <vt:lpstr>Montserrat Medium</vt:lpstr>
      <vt:lpstr>Montserrat SemiBold</vt:lpstr>
      <vt:lpstr>Times New Roman</vt:lpstr>
      <vt:lpstr>Wingdings</vt:lpstr>
      <vt:lpstr>office theme</vt:lpstr>
      <vt:lpstr>National Institute of Health (NIH) Helping End Addiction Long-term (HEAL)  Common Data Elements (CDE) Program </vt:lpstr>
      <vt:lpstr>Objectives</vt:lpstr>
      <vt:lpstr>Background: NIH Data Sharing Policy</vt:lpstr>
      <vt:lpstr>Background: Biopsychosocial Model</vt:lpstr>
      <vt:lpstr>Key Terms</vt:lpstr>
      <vt:lpstr>Key Terms: Examples</vt:lpstr>
      <vt:lpstr>Example of a Common Data Element (CDE)</vt:lpstr>
      <vt:lpstr>Key Terms: Example</vt:lpstr>
      <vt:lpstr>Rationale for the HEAL Pain CDE Program</vt:lpstr>
      <vt:lpstr>Identification of the core CDEs</vt:lpstr>
      <vt:lpstr>Core Domains and Questionnaires</vt:lpstr>
      <vt:lpstr>Pediatric Questionnaires</vt:lpstr>
      <vt:lpstr>Pediatric Questionnaires (cont.)</vt:lpstr>
      <vt:lpstr>Core Demographics (Adult and Pediatric)</vt:lpstr>
      <vt:lpstr>Opioid Morphine Milligram Equivalent (MME) Calculation</vt:lpstr>
      <vt:lpstr>Supplemental Questionnaires</vt:lpstr>
      <vt:lpstr>What to consider when choosing PROMs?</vt:lpstr>
      <vt:lpstr>Demonstration: HEAL CDE Repository</vt:lpstr>
      <vt:lpstr>HEAL Data Ecosystem Strategy and Tools</vt:lpstr>
      <vt:lpstr>What are Metadata?</vt:lpstr>
      <vt:lpstr>The Value of Metadata</vt:lpstr>
      <vt:lpstr>PowerPoint Presentation</vt:lpstr>
      <vt:lpstr>Key Takeaways</vt:lpstr>
      <vt:lpstr>Helpful Links:</vt:lpstr>
      <vt:lpstr>Relevant Webinars/Resources:</vt:lpstr>
      <vt:lpstr>Resources for HEAL-Funded PIs</vt:lpstr>
      <vt:lpstr>Want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Bova, Giulia (NIH/NINDS) [E]</dc:creator>
  <cp:lastModifiedBy>Bova, Giulia (NIH/NINDS) [E]</cp:lastModifiedBy>
  <cp:revision>1</cp:revision>
  <dcterms:created xsi:type="dcterms:W3CDTF">2024-03-29T13:23:15Z</dcterms:created>
  <dcterms:modified xsi:type="dcterms:W3CDTF">2025-02-19T16:28:26Z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0x0101009235553D40EA42419E0F14B6EE782833</vt:lpwstr>
  </property>
  <property fmtid="{D5CDD505-2E9C-101B-9397-08002B2CF9AE}" pid="3" name="MediaServiceImageTags">
    <vt:lpwstr/>
  </property>
</Properties>
</file>